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p\My%20Documents\MARRIS2019\TAKLIMAT%20MARRIS%202019\summary%20perbelanjaan%20kapj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p\My%20Documents\MARRIS2019\TAKLIMAT%20MARRIS%202019\summary%20perbelanjaan%20kapj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300"/>
            </a:pPr>
            <a:r>
              <a:rPr lang="en-US" sz="1300"/>
              <a:t>JUMLAH TERIMAAN DAN PERBELANJAAN PERUNTUKAN KUMPULAN WANG AMANAH PENYELENGGARAAN JALAN NEGERI (KAPJN) BAGI TAHUN 2007 - 2019 (SEHINGGA</a:t>
            </a:r>
            <a:r>
              <a:rPr lang="en-US" sz="1300" baseline="0"/>
              <a:t> 30 MEI)</a:t>
            </a:r>
            <a:endParaRPr lang="en-US" sz="130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JADUAL!$B$4</c:f>
              <c:strCache>
                <c:ptCount val="1"/>
                <c:pt idx="0">
                  <c:v>TERIMAAN (RM)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 rot="-5400000" vert="horz"/>
              <a:lstStyle/>
              <a:p>
                <a:pPr>
                  <a:defRPr sz="800">
                    <a:solidFill>
                      <a:srgbClr val="FFFF00"/>
                    </a:solidFill>
                  </a:defRPr>
                </a:pPr>
                <a:endParaRPr lang="en-US"/>
              </a:p>
            </c:txPr>
            <c:dLblPos val="ctr"/>
            <c:showVal val="1"/>
          </c:dLbls>
          <c:cat>
            <c:numRef>
              <c:f>JADUAL!$A$5:$A$17</c:f>
              <c:numCache>
                <c:formatCode>General</c:formatCode>
                <c:ptCount val="1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</c:numCache>
            </c:numRef>
          </c:cat>
          <c:val>
            <c:numRef>
              <c:f>JADUAL!$B$5:$B$17</c:f>
              <c:numCache>
                <c:formatCode>_-* #,##0.00_-;\-* #,##0.00_-;_-* "-"??_-;_-@_-</c:formatCode>
                <c:ptCount val="13"/>
                <c:pt idx="0">
                  <c:v>38760579</c:v>
                </c:pt>
                <c:pt idx="1">
                  <c:v>88396138</c:v>
                </c:pt>
                <c:pt idx="2">
                  <c:v>85726873</c:v>
                </c:pt>
                <c:pt idx="3">
                  <c:v>86992320</c:v>
                </c:pt>
                <c:pt idx="4">
                  <c:v>100961018</c:v>
                </c:pt>
                <c:pt idx="5">
                  <c:v>132780751</c:v>
                </c:pt>
                <c:pt idx="6">
                  <c:v>178591611.55000001</c:v>
                </c:pt>
                <c:pt idx="7">
                  <c:v>185649858</c:v>
                </c:pt>
                <c:pt idx="8">
                  <c:v>192401867</c:v>
                </c:pt>
                <c:pt idx="9">
                  <c:v>203945979.30000001</c:v>
                </c:pt>
                <c:pt idx="10">
                  <c:v>210064358</c:v>
                </c:pt>
                <c:pt idx="11">
                  <c:v>216366288.74000001</c:v>
                </c:pt>
                <c:pt idx="12">
                  <c:v>72122096</c:v>
                </c:pt>
              </c:numCache>
            </c:numRef>
          </c:val>
        </c:ser>
        <c:ser>
          <c:idx val="1"/>
          <c:order val="1"/>
          <c:tx>
            <c:strRef>
              <c:f>JADUAL!$C$4</c:f>
              <c:strCache>
                <c:ptCount val="1"/>
                <c:pt idx="0">
                  <c:v>PERBELANJAAN (RM)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txPr>
              <a:bodyPr rot="-5400000" vert="horz"/>
              <a:lstStyle/>
              <a:p>
                <a:pPr>
                  <a:defRPr sz="800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dLblPos val="ctr"/>
            <c:showVal val="1"/>
          </c:dLbls>
          <c:cat>
            <c:numRef>
              <c:f>JADUAL!$A$5:$A$17</c:f>
              <c:numCache>
                <c:formatCode>General</c:formatCode>
                <c:ptCount val="1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</c:numCache>
            </c:numRef>
          </c:cat>
          <c:val>
            <c:numRef>
              <c:f>JADUAL!$C$5:$C$17</c:f>
              <c:numCache>
                <c:formatCode>_-* #,##0.00_-;\-* #,##0.00_-;_-* "-"??_-;_-@_-</c:formatCode>
                <c:ptCount val="13"/>
                <c:pt idx="0">
                  <c:v>29061102.969999999</c:v>
                </c:pt>
                <c:pt idx="1">
                  <c:v>29207330.690000001</c:v>
                </c:pt>
                <c:pt idx="2">
                  <c:v>31217887.539999999</c:v>
                </c:pt>
                <c:pt idx="3">
                  <c:v>34810374.090000004</c:v>
                </c:pt>
                <c:pt idx="4">
                  <c:v>36398009.57</c:v>
                </c:pt>
                <c:pt idx="5">
                  <c:v>56926584.090000004</c:v>
                </c:pt>
                <c:pt idx="6">
                  <c:v>84516138.480000004</c:v>
                </c:pt>
                <c:pt idx="7">
                  <c:v>142302341.34999999</c:v>
                </c:pt>
                <c:pt idx="8">
                  <c:v>174360057.56999999</c:v>
                </c:pt>
                <c:pt idx="9">
                  <c:v>176669788.78999999</c:v>
                </c:pt>
                <c:pt idx="10">
                  <c:v>188718709.47999999</c:v>
                </c:pt>
                <c:pt idx="11">
                  <c:v>192933176.43000001</c:v>
                </c:pt>
                <c:pt idx="12">
                  <c:v>27137976.640000001</c:v>
                </c:pt>
              </c:numCache>
            </c:numRef>
          </c:val>
        </c:ser>
        <c:axId val="102550912"/>
        <c:axId val="107521920"/>
      </c:barChart>
      <c:catAx>
        <c:axId val="102550912"/>
        <c:scaling>
          <c:orientation val="minMax"/>
        </c:scaling>
        <c:axPos val="b"/>
        <c:numFmt formatCode="General" sourceLinked="1"/>
        <c:majorTickMark val="none"/>
        <c:tickLblPos val="nextTo"/>
        <c:crossAx val="107521920"/>
        <c:crosses val="autoZero"/>
        <c:auto val="1"/>
        <c:lblAlgn val="ctr"/>
        <c:lblOffset val="100"/>
      </c:catAx>
      <c:valAx>
        <c:axId val="1075219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RM (JUTA)</a:t>
                </a:r>
              </a:p>
            </c:rich>
          </c:tx>
          <c:layout/>
        </c:title>
        <c:numFmt formatCode="_-* #,##0.00_-;\-* #,##0.00_-;_-* &quot;-&quot;??_-;_-@_-" sourceLinked="1"/>
        <c:majorTickMark val="none"/>
        <c:tickLblPos val="nextTo"/>
        <c:crossAx val="1025509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JUMLAH</a:t>
            </a:r>
            <a:r>
              <a:rPr lang="en-US" sz="1200" baseline="0" dirty="0"/>
              <a:t> PENDAFTARAN </a:t>
            </a:r>
            <a:r>
              <a:rPr lang="en-US" sz="1200" dirty="0"/>
              <a:t>PANJANG JALAN MARRIS (km) BAGI TAHUN 2008 - 2019</a:t>
            </a:r>
            <a:r>
              <a:rPr lang="en-US" sz="1200" baseline="0" dirty="0"/>
              <a:t> (SEHINGGA </a:t>
            </a:r>
            <a:r>
              <a:rPr lang="en-US" sz="1200" baseline="0" dirty="0" smtClean="0"/>
              <a:t>30 MEI 2019</a:t>
            </a:r>
            <a:r>
              <a:rPr lang="en-US" sz="1200" baseline="0" dirty="0"/>
              <a:t>)</a:t>
            </a:r>
            <a:endParaRPr lang="en-US" sz="1200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JADUAL!$B$23</c:f>
              <c:strCache>
                <c:ptCount val="1"/>
                <c:pt idx="0">
                  <c:v>PANJANG JALAN MARRIS (km)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 rot="-5400000" vert="horz"/>
              <a:lstStyle/>
              <a:p>
                <a:pPr>
                  <a:defRPr>
                    <a:solidFill>
                      <a:srgbClr val="FFFF00"/>
                    </a:solidFill>
                  </a:defRPr>
                </a:pPr>
                <a:endParaRPr lang="en-US"/>
              </a:p>
            </c:txPr>
            <c:dLblPos val="inBase"/>
            <c:showVal val="1"/>
          </c:dLbls>
          <c:cat>
            <c:numRef>
              <c:f>JADUAL!$A$24:$A$35</c:f>
              <c:numCache>
                <c:formatCode>General</c:formatCode>
                <c:ptCount val="12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</c:numCache>
            </c:numRef>
          </c:cat>
          <c:val>
            <c:numRef>
              <c:f>JADUAL!$B$24:$B$35</c:f>
              <c:numCache>
                <c:formatCode>#,##0.00</c:formatCode>
                <c:ptCount val="12"/>
                <c:pt idx="0">
                  <c:v>2409.21</c:v>
                </c:pt>
                <c:pt idx="1">
                  <c:v>5258.52</c:v>
                </c:pt>
                <c:pt idx="2">
                  <c:v>7780.78</c:v>
                </c:pt>
                <c:pt idx="3">
                  <c:v>15460.38</c:v>
                </c:pt>
                <c:pt idx="4">
                  <c:v>18055.87</c:v>
                </c:pt>
                <c:pt idx="5">
                  <c:v>18486.567999999999</c:v>
                </c:pt>
                <c:pt idx="6">
                  <c:v>19064.148000000001</c:v>
                </c:pt>
                <c:pt idx="7">
                  <c:v>20021.22</c:v>
                </c:pt>
                <c:pt idx="8">
                  <c:v>20523.335999999999</c:v>
                </c:pt>
                <c:pt idx="9">
                  <c:v>20006.239000000001</c:v>
                </c:pt>
                <c:pt idx="10">
                  <c:v>18593.937000000002</c:v>
                </c:pt>
                <c:pt idx="11">
                  <c:v>14388.92</c:v>
                </c:pt>
              </c:numCache>
            </c:numRef>
          </c:val>
        </c:ser>
        <c:axId val="118079872"/>
        <c:axId val="118081408"/>
      </c:barChart>
      <c:catAx>
        <c:axId val="118079872"/>
        <c:scaling>
          <c:orientation val="minMax"/>
        </c:scaling>
        <c:axPos val="b"/>
        <c:numFmt formatCode="General" sourceLinked="1"/>
        <c:tickLblPos val="nextTo"/>
        <c:crossAx val="118081408"/>
        <c:crosses val="autoZero"/>
        <c:auto val="1"/>
        <c:lblAlgn val="ctr"/>
        <c:lblOffset val="100"/>
      </c:catAx>
      <c:valAx>
        <c:axId val="11808140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JUMLAH PANJANG</a:t>
                </a:r>
                <a:r>
                  <a:rPr lang="en-US" baseline="0"/>
                  <a:t> JALAN (KM)</a:t>
                </a:r>
                <a:endParaRPr lang="en-US"/>
              </a:p>
            </c:rich>
          </c:tx>
          <c:layout/>
        </c:title>
        <c:numFmt formatCode="#,##0.00" sourceLinked="1"/>
        <c:tickLblPos val="nextTo"/>
        <c:crossAx val="11807987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74731-BF52-4A65-9475-B1201A8D711F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1E50A-880E-4B4F-B74F-028F2CE522B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1928802"/>
            <a:ext cx="7500990" cy="2280368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Berlin Sans FB Demi" pitchFamily="34" charset="0"/>
              </a:rPr>
              <a:t>UCAPAN RINGKAS PERUNTUKAN MARRIS </a:t>
            </a:r>
            <a:br>
              <a:rPr lang="en-US" sz="2800" dirty="0" smtClean="0">
                <a:latin typeface="Berlin Sans FB Demi" pitchFamily="34" charset="0"/>
              </a:rPr>
            </a:br>
            <a:r>
              <a:rPr lang="en-US" sz="2800" dirty="0" smtClean="0">
                <a:latin typeface="Berlin Sans FB Demi" pitchFamily="34" charset="0"/>
              </a:rPr>
              <a:t>OLEH</a:t>
            </a:r>
            <a:br>
              <a:rPr lang="en-US" sz="2800" dirty="0" smtClean="0">
                <a:latin typeface="Berlin Sans FB Demi" pitchFamily="34" charset="0"/>
              </a:rPr>
            </a:br>
            <a:r>
              <a:rPr lang="en-US" sz="2800" dirty="0" smtClean="0">
                <a:latin typeface="Berlin Sans FB Demi" pitchFamily="34" charset="0"/>
              </a:rPr>
              <a:t>YANG BERHORMAT </a:t>
            </a:r>
            <a:br>
              <a:rPr lang="en-US" sz="2800" dirty="0" smtClean="0">
                <a:latin typeface="Berlin Sans FB Demi" pitchFamily="34" charset="0"/>
              </a:rPr>
            </a:br>
            <a:r>
              <a:rPr lang="en-US" sz="2800" dirty="0" smtClean="0">
                <a:latin typeface="Berlin Sans FB Demi" pitchFamily="34" charset="0"/>
              </a:rPr>
              <a:t>DATO’ PEGAWAI KEWANGAN NEGERI KELANTAN 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4137732"/>
            <a:ext cx="6572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8275" algn="l"/>
              </a:tabLst>
            </a:pPr>
            <a:r>
              <a:rPr lang="en-US" sz="1600" dirty="0" smtClean="0">
                <a:latin typeface="Berlin Sans FB Demi" pitchFamily="34" charset="0"/>
              </a:rPr>
              <a:t>TARIKH	:	12 SYAWAL 1440H / 16 JUN 2019 (AHAD)</a:t>
            </a:r>
          </a:p>
          <a:p>
            <a:pPr>
              <a:tabLst>
                <a:tab pos="1438275" algn="l"/>
              </a:tabLst>
            </a:pPr>
            <a:r>
              <a:rPr lang="en-US" sz="1600" dirty="0" smtClean="0">
                <a:latin typeface="Berlin Sans FB Demi" pitchFamily="34" charset="0"/>
              </a:rPr>
              <a:t>MASA	: 	8.30 PAGI</a:t>
            </a:r>
          </a:p>
          <a:p>
            <a:pPr>
              <a:tabLst>
                <a:tab pos="1438275" algn="l"/>
              </a:tabLst>
            </a:pPr>
            <a:r>
              <a:rPr lang="en-US" sz="1600" dirty="0" smtClean="0">
                <a:latin typeface="Berlin Sans FB Demi" pitchFamily="34" charset="0"/>
              </a:rPr>
              <a:t>TEMPAT	:	BILIK GERAKAN NEGERI</a:t>
            </a:r>
          </a:p>
          <a:p>
            <a:pPr>
              <a:tabLst>
                <a:tab pos="1438275" algn="l"/>
              </a:tabLst>
            </a:pPr>
            <a:r>
              <a:rPr lang="en-US" sz="1600" dirty="0">
                <a:latin typeface="Berlin Sans FB Demi" pitchFamily="34" charset="0"/>
              </a:rPr>
              <a:t>	</a:t>
            </a:r>
            <a:r>
              <a:rPr lang="en-US" sz="1600" dirty="0" smtClean="0">
                <a:latin typeface="Berlin Sans FB Demi" pitchFamily="34" charset="0"/>
              </a:rPr>
              <a:t>	MABNA – MBI, ARAS 1</a:t>
            </a:r>
            <a:endParaRPr lang="en-US" sz="1600" dirty="0">
              <a:latin typeface="Berlin Sans FB Demi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486400" y="304800"/>
            <a:ext cx="3226447" cy="1080000"/>
            <a:chOff x="4597352" y="348736"/>
            <a:chExt cx="3226447" cy="1080000"/>
          </a:xfrm>
        </p:grpSpPr>
        <p:pic>
          <p:nvPicPr>
            <p:cNvPr id="7" name="Picture 4" descr="http://upload.wikimedia.org/wikipedia/ms/1/1f/Lambang_Kelantan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97352" y="348736"/>
              <a:ext cx="1080000" cy="10800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5597484" y="534475"/>
              <a:ext cx="222631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PERBENDAHARAAN</a:t>
              </a:r>
            </a:p>
            <a:p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NEGERI KELANTAN</a:t>
              </a:r>
              <a:endParaRPr lang="ms-MY" sz="2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64294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KATEGORI DAN SPESIFIKASI KELAYAKAN MINIMA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71538" y="1214422"/>
          <a:ext cx="7286675" cy="3966216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65112"/>
                <a:gridCol w="1080550"/>
                <a:gridCol w="1380318"/>
                <a:gridCol w="1453565"/>
                <a:gridCol w="1453565"/>
                <a:gridCol w="1453565"/>
              </a:tblGrid>
              <a:tr h="42862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Bil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Kategori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Spesifikasi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bg1"/>
                          </a:solidFill>
                        </a:rPr>
                        <a:t>Kelayakan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Minima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Agensi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Pelaksana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Pendaftar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86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Permukaan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Jalan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Bahu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Jalan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Rizab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Jalan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</a:t>
                      </a:r>
                      <a:endParaRPr lang="en-US" sz="12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Negeri</a:t>
                      </a:r>
                      <a:r>
                        <a:rPr lang="en-US" sz="1200" dirty="0" smtClean="0"/>
                        <a:t> 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4.27m (14 kaki)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</a:t>
                      </a:r>
                      <a:r>
                        <a:rPr lang="en-US" sz="1200" dirty="0" err="1" smtClean="0"/>
                        <a:t>etiap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kiri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kanan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1.52m (5 kaki) </a:t>
                      </a:r>
                      <a:r>
                        <a:rPr lang="en-US" sz="1200" dirty="0" err="1" smtClean="0"/>
                        <a:t>setiap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kiri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kanan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20.12m (66</a:t>
                      </a:r>
                      <a:r>
                        <a:rPr lang="en-US" sz="1200" baseline="0" dirty="0" smtClean="0"/>
                        <a:t>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Jabatan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Kerja</a:t>
                      </a:r>
                      <a:r>
                        <a:rPr lang="en-US" sz="1200" dirty="0" smtClean="0"/>
                        <a:t> Raya</a:t>
                      </a:r>
                      <a:r>
                        <a:rPr lang="en-US" sz="1200" baseline="0" dirty="0" smtClean="0"/>
                        <a:t> (JKR)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</a:t>
                      </a:r>
                      <a:endParaRPr lang="en-US" sz="12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Bandaran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4.27m</a:t>
                      </a:r>
                      <a:r>
                        <a:rPr lang="en-US" sz="1200" baseline="0" dirty="0" smtClean="0"/>
                        <a:t> (14 kaki) </a:t>
                      </a:r>
                      <a:r>
                        <a:rPr lang="en-US" sz="1200" baseline="0" dirty="0" err="1" smtClean="0"/>
                        <a:t>setiap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kiri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baseline="0" dirty="0" err="1" smtClean="0"/>
                        <a:t>kanan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1.53m</a:t>
                      </a:r>
                      <a:r>
                        <a:rPr lang="en-US" sz="1200" baseline="0" dirty="0" smtClean="0"/>
                        <a:t> (5 kaki) </a:t>
                      </a:r>
                      <a:r>
                        <a:rPr lang="en-US" sz="1200" baseline="0" dirty="0" err="1" smtClean="0"/>
                        <a:t>jumlah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kiri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baseline="0" dirty="0" err="1" smtClean="0"/>
                        <a:t>kanan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20.12m (66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Majlis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Bandaran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baseline="0" dirty="0" err="1" smtClean="0"/>
                        <a:t>Majlis</a:t>
                      </a:r>
                      <a:r>
                        <a:rPr lang="en-US" sz="1200" baseline="0" dirty="0" smtClean="0"/>
                        <a:t> Daerah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3.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Kawasan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Perumahan</a:t>
                      </a:r>
                      <a:r>
                        <a:rPr lang="en-US" sz="1200" dirty="0" smtClean="0"/>
                        <a:t> Kos </a:t>
                      </a:r>
                      <a:r>
                        <a:rPr lang="en-US" sz="1200" dirty="0" err="1" smtClean="0"/>
                        <a:t>Rendah</a:t>
                      </a:r>
                      <a:endParaRPr lang="en-US" sz="12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4.27m (14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1.53m (5 kaki)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setiap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kiri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baseline="0" dirty="0" err="1" smtClean="0"/>
                        <a:t>kanan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9.14m</a:t>
                      </a:r>
                      <a:r>
                        <a:rPr lang="en-US" sz="1200" baseline="0" dirty="0" smtClean="0"/>
                        <a:t> (30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Majlis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Bandaran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Majlis</a:t>
                      </a:r>
                      <a:r>
                        <a:rPr lang="en-US" sz="1200" dirty="0" smtClean="0"/>
                        <a:t> Daerah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Lorong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Belakang</a:t>
                      </a:r>
                      <a:endParaRPr lang="en-US" sz="12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4.27m (14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Majlis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Bandaran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Majlis</a:t>
                      </a:r>
                      <a:r>
                        <a:rPr lang="en-US" sz="1200" dirty="0" smtClean="0"/>
                        <a:t> Daerah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5.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Kampung</a:t>
                      </a:r>
                      <a:endParaRPr lang="en-US" sz="12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2.44 – 4.27m </a:t>
                      </a:r>
                    </a:p>
                    <a:p>
                      <a:pPr algn="ctr"/>
                      <a:r>
                        <a:rPr lang="en-US" sz="1200" dirty="0" smtClean="0"/>
                        <a:t>(8-14 kaki)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Pejabat</a:t>
                      </a:r>
                      <a:r>
                        <a:rPr lang="en-US" sz="1200" dirty="0" smtClean="0"/>
                        <a:t> Tanah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Jajahan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6.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Pertanian</a:t>
                      </a:r>
                      <a:endParaRPr lang="en-US" sz="12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2.44 – 4.27m </a:t>
                      </a:r>
                    </a:p>
                    <a:p>
                      <a:pPr algn="ctr"/>
                      <a:r>
                        <a:rPr lang="en-US" sz="1200" dirty="0" smtClean="0"/>
                        <a:t>(8-14 kaki)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Jabatan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Pengairan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Saliran</a:t>
                      </a:r>
                      <a:r>
                        <a:rPr lang="en-US" sz="1200" dirty="0" smtClean="0"/>
                        <a:t> (JPS)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8259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SUMMARY PERUNTUKAN MARRIS 2006 - 2018</a:t>
            </a:r>
            <a:endParaRPr lang="en-US" sz="2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229599" cy="5247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TAHUN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BAKI B/D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TERIMAAN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BELANJA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BAKI SEMASA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BAKI KEMASKINI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PANJANG JALAN</a:t>
                      </a:r>
                      <a:r>
                        <a:rPr lang="en-US" sz="1100" baseline="0" dirty="0" smtClean="0"/>
                        <a:t> (KM)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TIADA</a:t>
                      </a:r>
                      <a:r>
                        <a:rPr lang="en-US" sz="1100" baseline="0" dirty="0" smtClean="0"/>
                        <a:t> REKOD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26,787,600.00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TIADA REKOD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TIADA REKOD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103,733,225.22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TIADA REKOD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103,733,225.22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38,760,579.00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29,061,102.97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9,699,476.03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113,432,701.25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TIADA REKOD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113,432,701.25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88,396,138.00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29,207,330.69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59,188,807.31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172,621,508.56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2,409.21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2009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172,621,508.56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85,726,873.00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31,217,887.54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54,508,985.46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227,130,494.02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5,258.52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227,130,494.02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86,992,320.00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34,810,374.09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52,181,945.91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279,312,439.93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7,780.78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279,312,439.93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100,961,018.00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36,398,009.57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64,563,008.43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343,875,448.36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15,460.38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343,875,448.36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132,780,751.00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56,926,584.09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75,854,166.91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419,729,615.27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18,055.87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419,729,615.27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178,591,611.55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84,516,138.48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94,075,473.07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513,805,263.33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18,486.568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513,805,263.33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185,649,858.00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142,302,341.35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43,347,516.65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557,152,779.98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19,064.148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557,152,779.98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192,401,867.00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174,360,057.57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18,041,809.43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575,194,589.41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20,021.220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575,194,589.41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203,945,979.30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176,669,788.79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27,276,190.51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602,470,779.92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20,523.336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602,470,779.92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210,064,358.00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188,718,709.48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21,345,648.52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623,816,428.44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/>
                        <a:t>20,006.239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2018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623,816,428.44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216,366,288.74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192,933,176.43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4,066,823.57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647,249,540.75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18,789.553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25470"/>
          </a:xfrm>
        </p:spPr>
        <p:txBody>
          <a:bodyPr>
            <a:noAutofit/>
          </a:bodyPr>
          <a:lstStyle/>
          <a:p>
            <a:r>
              <a:rPr lang="fi-FI" sz="2000" dirty="0" smtClean="0"/>
              <a:t>RINGKASAN TERIMAAN DAN PERBELANJAAN PERUNTUKAN MARRIS </a:t>
            </a:r>
            <a:br>
              <a:rPr lang="fi-FI" sz="2000" dirty="0" smtClean="0"/>
            </a:br>
            <a:r>
              <a:rPr lang="fi-FI" sz="2000" dirty="0" smtClean="0"/>
              <a:t>BAGI TAHUN 2006 HINGGA 2019</a:t>
            </a:r>
            <a:endParaRPr lang="en-US" sz="2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786874" cy="5500727"/>
        </p:xfrm>
        <a:graphic>
          <a:graphicData uri="http://schemas.openxmlformats.org/drawingml/2006/table">
            <a:tbl>
              <a:tblPr/>
              <a:tblGrid>
                <a:gridCol w="637132"/>
                <a:gridCol w="1005941"/>
                <a:gridCol w="1285884"/>
                <a:gridCol w="1000132"/>
                <a:gridCol w="1000132"/>
                <a:gridCol w="1071570"/>
                <a:gridCol w="1000132"/>
                <a:gridCol w="1020740"/>
                <a:gridCol w="765211"/>
              </a:tblGrid>
              <a:tr h="3279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TAHUN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TERIMAAN MOF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AGENSI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BAKI SEMASA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PERATUS (%)  KESELURUHAN PERBELANJAAN 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PANJANG JALAN MARRIS (km)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DISALURKAN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BELANJA                (RM)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PERATUS (%) PERBELANJAAN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83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26,787,600.00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TIADA REKOD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TIADA REKOD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TIADA REKOD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TIADA REKOD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2007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38,760,579.00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29,061,102.97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 9,699,476.03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74.98%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TIADA REKOD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2008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88,396,138.00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29,207,330.69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59,188,807.31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33.04%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2,409.21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2009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85,726,873.00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31,217,887.54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54,508,985.46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36.42%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5,258.52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2010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86,992,320.00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34,810,374.09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52,181,945.91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40.02%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7,780.78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2011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100,961,018.00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36,398,009.57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64,563,008.43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36.05%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15,460.38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               -  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36,398,009.57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2012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132,780,751.00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51,149,821.25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50,601,707.09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98.93%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75,854,166.91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42.87%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18,055.87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5,986,681.00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5,347,731.00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89.33%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   995,000.00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   977,286.00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98.22%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58,131,502.25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56,926,724.09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2" y="214295"/>
          <a:ext cx="8858313" cy="6427529"/>
        </p:xfrm>
        <a:graphic>
          <a:graphicData uri="http://schemas.openxmlformats.org/drawingml/2006/table">
            <a:tbl>
              <a:tblPr/>
              <a:tblGrid>
                <a:gridCol w="580874"/>
                <a:gridCol w="1016528"/>
                <a:gridCol w="1379573"/>
                <a:gridCol w="1094993"/>
                <a:gridCol w="1041367"/>
                <a:gridCol w="1131051"/>
                <a:gridCol w="899416"/>
                <a:gridCol w="1071570"/>
                <a:gridCol w="642941"/>
              </a:tblGrid>
              <a:tr h="3651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TAHUN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TERIMAAN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MOF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AGENSI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BAKI SEMASA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PERATUS (%)  KESELURUHAN PERBELANJAAN 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PANJANG JALAN MARRIS (km)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DISALURKAN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BELANJA                (RM)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PERATUS (%) PERBELANJAAN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5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2013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178,591,611.55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80,510,369.08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74,753,686.59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92.85%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94,075,473.07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47.32%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18,486.57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7,638,950.00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6,427,634.50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84.14%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37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3,516,131.00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3,334,817.40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94.84%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4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91,665,450.08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84,516,138.49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2014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185,649,858.00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133,990,000.00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113,484,093.05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84.70%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43,347,516.65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76.65%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19,064.15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18,200,000.00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15,587,603.41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85.65%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37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13,300,000.00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13,199,341.70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99.24%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37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PERBENDAHARAAN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     31,303.19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  31,303.19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100.00%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92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165,521,303.19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142,302,341.35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5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2015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192,401,867.00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133,470,000.00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132,501,237.19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99.27%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18,041,809.43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90.62%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20,021.22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23,600,000.00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23,500,447.65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99.58%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37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18,500,000.00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18,358,372.73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99.23%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92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175,570,000.00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174,360,057.57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99.31%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142844" y="214290"/>
          <a:ext cx="8786873" cy="6429418"/>
        </p:xfrm>
        <a:graphic>
          <a:graphicData uri="http://schemas.openxmlformats.org/drawingml/2006/table">
            <a:tbl>
              <a:tblPr/>
              <a:tblGrid>
                <a:gridCol w="571504"/>
                <a:gridCol w="928694"/>
                <a:gridCol w="1357322"/>
                <a:gridCol w="1000132"/>
                <a:gridCol w="1000132"/>
                <a:gridCol w="1071570"/>
                <a:gridCol w="1071570"/>
                <a:gridCol w="1071570"/>
                <a:gridCol w="714379"/>
              </a:tblGrid>
              <a:tr h="3622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TAHUN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TERIMAAN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MOF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AGENSI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BAKI SEMASA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PERATUS (%)  KESELURUHAN PERBELANJAAN 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PANJANG JALAN MARRIS (km)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8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DISALURKAN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BELANJA                (RM)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PERATUS (%) PERBELANJAAN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5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2016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203,945,979.30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118,000,000.00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114,845,778.90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97.33%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27,276,190.51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86.63%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20,523.34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32,000,000.00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31,833,924.43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99.48%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6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30,000,000.00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29,990,085.46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99.97%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7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180,000,000.00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176,669,788.79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98.15%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2017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210,064,358.00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122,000,000.00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120,180,348.28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98.51%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21,345,648.52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89.84%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20,006.01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35,300,000.00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35,299,770.38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100.00%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6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32,830,000.00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32,739,167.87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99.72%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PENGAIRAN &amp; SALIRAN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500,000.00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499,422.95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99.89%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7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190,630,000.00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188,718,709.48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99.00%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2018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216,366,288.74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122,015,000.00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120,176,345.58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98.49%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23,433,112.31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89.17%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18,593.94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39,985,000.00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38,309,780.37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95.81%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6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30,000,000.00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29,449,964.78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98.17%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PENGAIRAN &amp; SALIRAN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5,000,000.00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4,997,085.70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99.94%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7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197,000,000.00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192,933,176.43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97.94%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636">
                <a:tc gridSpan="3">
                  <a:txBody>
                    <a:bodyPr/>
                    <a:lstStyle/>
                    <a:p>
                      <a:pPr algn="l" fontAlgn="b"/>
                      <a:endParaRPr lang="fi-FI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214282" y="428604"/>
          <a:ext cx="8786873" cy="3571903"/>
        </p:xfrm>
        <a:graphic>
          <a:graphicData uri="http://schemas.openxmlformats.org/drawingml/2006/table">
            <a:tbl>
              <a:tblPr/>
              <a:tblGrid>
                <a:gridCol w="571504"/>
                <a:gridCol w="928694"/>
                <a:gridCol w="1357322"/>
                <a:gridCol w="1000132"/>
                <a:gridCol w="1000132"/>
                <a:gridCol w="1071570"/>
                <a:gridCol w="1000132"/>
                <a:gridCol w="1071570"/>
                <a:gridCol w="785817"/>
              </a:tblGrid>
              <a:tr h="4050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TAHUN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TERIMAAN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MOF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AGENSI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BAKI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SEMASA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PERATUS (%)  KESELURUHAN PERBELANJAAN 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PANJANG JALAN MARRIS (km)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NAMA 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DISALURKAN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BELANJA                (RM)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PERATUS (%) PERBELANJAAN</a:t>
                      </a:r>
                    </a:p>
                  </a:txBody>
                  <a:tcPr marL="7127" marR="7127" marT="71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2016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203,945,979.30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118,000,000.00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114,845,778.90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97.33%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27,276,190.51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86.63%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20,523.34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8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2019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72,122,096.00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KERJA RAYA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59,000,000.00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24,629,701.27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41.75%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44,984,119.36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37.63%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14,388.918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4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PEJABAT PEMBANGUNAN NEGERI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20,000,000.00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2,067,770.10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10.33%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9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PIHAK BERKUASA TEMPATAN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15,000,000.00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440,000.00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2.93%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74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JABATAN PENGAIRAN &amp; SALIRAN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4,000,000.00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            505.27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8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JUMLAH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98,000,000.00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  27,137,976.64 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27.69%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344" marR="3344" marT="3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fi-FI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* Tahun 2019 sehingga 30 Mei 2019.</a:t>
                      </a: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4" marR="3344" marT="33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142844" y="285728"/>
          <a:ext cx="8674554" cy="6293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234723" y="282348"/>
          <a:ext cx="8674554" cy="6293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974</Words>
  <Application>Microsoft Office PowerPoint</Application>
  <PresentationFormat>On-screen Show (4:3)</PresentationFormat>
  <Paragraphs>516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UCAPAN RINGKAS PERUNTUKAN MARRIS  OLEH YANG BERHORMAT  DATO’ PEGAWAI KEWANGAN NEGERI KELANTAN  </vt:lpstr>
      <vt:lpstr>KATEGORI DAN SPESIFIKASI KELAYAKAN MINIMA</vt:lpstr>
      <vt:lpstr>SUMMARY PERUNTUKAN MARRIS 2006 - 2018</vt:lpstr>
      <vt:lpstr>RINGKASAN TERIMAAN DAN PERBELANJAAN PERUNTUKAN MARRIS  BAGI TAHUN 2006 HINGGA 2019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KATEGORI DAN SPESIFIKASI KELAYAKAN MINIMA</dc:title>
  <dc:creator>hp</dc:creator>
  <cp:lastModifiedBy>hp</cp:lastModifiedBy>
  <cp:revision>47</cp:revision>
  <dcterms:created xsi:type="dcterms:W3CDTF">2019-06-12T00:57:15Z</dcterms:created>
  <dcterms:modified xsi:type="dcterms:W3CDTF">2019-06-12T09:25:00Z</dcterms:modified>
</cp:coreProperties>
</file>