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7" r:id="rId3"/>
    <p:sldId id="267" r:id="rId4"/>
    <p:sldId id="315" r:id="rId5"/>
    <p:sldId id="314" r:id="rId6"/>
    <p:sldId id="300" r:id="rId7"/>
    <p:sldId id="287" r:id="rId8"/>
    <p:sldId id="325" r:id="rId9"/>
    <p:sldId id="306" r:id="rId10"/>
    <p:sldId id="309" r:id="rId11"/>
    <p:sldId id="291" r:id="rId12"/>
    <p:sldId id="311" r:id="rId13"/>
    <p:sldId id="312" r:id="rId14"/>
    <p:sldId id="313" r:id="rId15"/>
    <p:sldId id="323" r:id="rId16"/>
    <p:sldId id="320" r:id="rId17"/>
    <p:sldId id="318" r:id="rId18"/>
    <p:sldId id="319" r:id="rId19"/>
    <p:sldId id="321" r:id="rId20"/>
    <p:sldId id="279" r:id="rId21"/>
  </p:sldIdLst>
  <p:sldSz cx="9144000" cy="6858000" type="screen4x3"/>
  <p:notesSz cx="9945688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F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8813" cy="344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4604" y="0"/>
            <a:ext cx="4308813" cy="344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8B91A-7EC6-4606-AA45-4F5E8D94BB93}" type="datetimeFigureOut">
              <a:rPr lang="en-MY" smtClean="0"/>
              <a:t>12/6/2019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513980"/>
            <a:ext cx="4308813" cy="3440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4604" y="6513980"/>
            <a:ext cx="4308813" cy="3440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9F623-8065-4044-B796-B88324CAC09C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82928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9798" cy="344091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3590" y="1"/>
            <a:ext cx="4309798" cy="344091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C65F8D48-6915-4179-8503-C225FD628759}" type="datetimeFigureOut">
              <a:rPr lang="en-US" smtClean="0"/>
              <a:pPr/>
              <a:t>6/12/2019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30588" y="858838"/>
            <a:ext cx="3084512" cy="2312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6" tIns="46273" rIns="92546" bIns="4627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300412"/>
            <a:ext cx="7956550" cy="2700338"/>
          </a:xfrm>
          <a:prstGeom prst="rect">
            <a:avLst/>
          </a:prstGeom>
        </p:spPr>
        <p:txBody>
          <a:bodyPr vert="horz" lIns="92546" tIns="46273" rIns="92546" bIns="46273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4091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3590" y="6513910"/>
            <a:ext cx="4309798" cy="344091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D4EBD74F-C751-4B3E-A0BB-430EBAC78B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28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7327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8609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39646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8598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9953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42303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47869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69553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32500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6748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52700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46967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8899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84183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4183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36654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F6782-9056-483A-AF06-A99ABDDDDCBB}" type="datetimeFigureOut">
              <a:rPr lang="en-US" smtClean="0"/>
              <a:pPr/>
              <a:t>6/12/2019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62996CB-3611-434A-A227-A736A90ACA6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6786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8748464" cy="6669360"/>
          </a:xfrm>
        </p:spPr>
        <p:txBody>
          <a:bodyPr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</a:rPr>
              <a:t>TAKLIMAT PERUNTUKAN JALAN MARRIS DAN PERUNTUKAN DI BAWAH JAWATANKUASA 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</a:rPr>
              <a:t>KERJARAYA, INFRASTRUKTUR, 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</a:rPr>
              <a:t>PENGANGKUTAN DAN UTILITI 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</a:rPr>
              <a:t>NEGERI KELANTAN</a:t>
            </a:r>
          </a:p>
          <a:p>
            <a:pPr algn="ctr"/>
            <a:endParaRPr lang="en-US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/>
            <a:r>
              <a:rPr lang="en-MY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</a:rPr>
              <a:t>OLEH</a:t>
            </a:r>
          </a:p>
          <a:p>
            <a:pPr algn="ctr"/>
            <a:endParaRPr lang="en-MY" sz="2400" b="1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  <a:p>
            <a:pPr algn="ctr"/>
            <a:endParaRPr lang="en-MY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  <a:p>
            <a:pPr algn="ctr"/>
            <a:endParaRPr lang="en-MY" sz="2400" b="1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  <a:p>
            <a:pPr algn="ctr"/>
            <a:r>
              <a:rPr lang="en-MY" sz="2400" b="1" dirty="0" smtClean="0">
                <a:solidFill>
                  <a:srgbClr val="1B0FB1"/>
                </a:solidFill>
                <a:latin typeface="Arial" pitchFamily="34" charset="0"/>
                <a:cs typeface="Arial" pitchFamily="34" charset="0"/>
              </a:rPr>
              <a:t>JABATAN PENGAIRAN DAN SALIRAN (JPS)</a:t>
            </a:r>
          </a:p>
          <a:p>
            <a:pPr algn="ctr"/>
            <a:r>
              <a:rPr lang="en-MY" sz="2400" b="1" dirty="0" smtClean="0">
                <a:solidFill>
                  <a:srgbClr val="1B0FB1"/>
                </a:solidFill>
                <a:latin typeface="Arial" pitchFamily="34" charset="0"/>
                <a:cs typeface="Arial" pitchFamily="34" charset="0"/>
              </a:rPr>
              <a:t>NEGERI KELANTAN</a:t>
            </a:r>
            <a:endParaRPr lang="en-US" sz="2400" b="1" dirty="0" smtClean="0">
              <a:solidFill>
                <a:srgbClr val="1B0FB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6044" y="3529891"/>
            <a:ext cx="14763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428604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8" y="0"/>
            <a:ext cx="288194" cy="787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75934" y="188681"/>
            <a:ext cx="229199" cy="626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133" y="5760349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34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PERUNTUKAN</a:t>
            </a:r>
            <a:r>
              <a:rPr kumimoji="0" lang="en-MY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MARRIS</a:t>
            </a: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2017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-24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00034" y="1285860"/>
          <a:ext cx="7786741" cy="3736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5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2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7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7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910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BIL.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PROJEK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PERUNTUKAN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TANGGUNGAN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BELANJA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% BELANJA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93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1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fi-FI" sz="1600" u="none" strike="noStrike">
                          <a:effectLst/>
                        </a:rPr>
                        <a:t>KAPJN-50002 : Peruntukan Penyelenggaraan Jalan Negeri (Jalan Pertanian)           -MARRIS</a:t>
                      </a:r>
                      <a:endParaRPr lang="fi-FI" sz="1600" b="1" i="0" u="none" strike="noStrike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7955" marR="7955" marT="795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500,000.00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0.00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499,422.95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99.88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627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1" u="none" strike="noStrike" dirty="0" smtClean="0">
                          <a:effectLst/>
                        </a:rPr>
                        <a:t> 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1" u="none" strike="noStrike" dirty="0" smtClean="0">
                          <a:effectLst/>
                        </a:rPr>
                        <a:t>JUMLAH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7955" marR="7955" marT="795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500,000.00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0.00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499,422.95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MY" sz="1600" b="1" u="none" strike="noStrike" dirty="0" smtClean="0">
                          <a:effectLst/>
                        </a:rPr>
                        <a:t>99.88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55" marR="7955" marT="795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2143116"/>
            <a:ext cx="8786874" cy="185738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PERUNTUKAN 2018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643206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7118" y="404664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8" y="620688"/>
            <a:ext cx="21602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34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PERUNTUKAN</a:t>
            </a:r>
            <a:r>
              <a:rPr kumimoji="0" lang="en-MY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MARRIS</a:t>
            </a: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2018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-24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283366"/>
              </p:ext>
            </p:extLst>
          </p:nvPr>
        </p:nvGraphicFramePr>
        <p:xfrm>
          <a:off x="500034" y="1285860"/>
          <a:ext cx="8104414" cy="41593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7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9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56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9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82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257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BIL.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PROJEK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PERUNTUKAN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TANGGUNGAN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BELANJA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% BELANJA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11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1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fi-FI" sz="1600" u="none" strike="noStrike">
                          <a:effectLst/>
                        </a:rPr>
                        <a:t>KAPJN-50002 : Peruntukan Penyelenggaraan Jalan Negeri (Jalan Pertanian)           -MARRIS</a:t>
                      </a:r>
                      <a:endParaRPr lang="fi-FI" sz="1600" b="1" i="0" u="none" strike="noStrike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7955" marR="7955" marT="795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 smtClean="0">
                          <a:effectLst/>
                        </a:rPr>
                        <a:t>5,000,000.00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0.00</a:t>
                      </a:r>
                      <a:endParaRPr lang="en-MY" sz="1600" b="0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 smtClean="0">
                          <a:effectLst/>
                        </a:rPr>
                        <a:t>4,997,085.70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 smtClean="0">
                          <a:effectLst/>
                        </a:rPr>
                        <a:t>99.94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1" u="none" strike="noStrike" dirty="0" smtClean="0">
                          <a:effectLst/>
                        </a:rPr>
                        <a:t> 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1" u="none" strike="noStrike" dirty="0" smtClean="0">
                          <a:effectLst/>
                        </a:rPr>
                        <a:t>JUMLAH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7955" marR="7955" marT="795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5,000,000.00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0.00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4997,085.70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MY" sz="1600" b="1" u="none" strike="noStrike" dirty="0" smtClean="0">
                          <a:effectLst/>
                        </a:rPr>
                        <a:t>99.94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55" marR="7955" marT="795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2143116"/>
            <a:ext cx="8786874" cy="185738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PERUNTUKAN 2019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643206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8134" y="404664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7" y="404664"/>
            <a:ext cx="223931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56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34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PERUNTUKAN</a:t>
            </a:r>
            <a:r>
              <a:rPr kumimoji="0" lang="en-MY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MARRIS</a:t>
            </a: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2019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-24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885646"/>
              </p:ext>
            </p:extLst>
          </p:nvPr>
        </p:nvGraphicFramePr>
        <p:xfrm>
          <a:off x="500034" y="1196752"/>
          <a:ext cx="7600358" cy="42484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4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7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5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30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54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>
                          <a:effectLst/>
                        </a:rPr>
                        <a:t>BIL.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PROJEK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>
                          <a:effectLst/>
                        </a:rPr>
                        <a:t>PERUNTUKAN (RM)</a:t>
                      </a:r>
                      <a:endParaRPr lang="en-MY" sz="1600" b="1" i="0" u="none" strike="noStrike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 smtClean="0">
                          <a:effectLst/>
                        </a:rPr>
                        <a:t>CATATAN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55" marR="7955" marT="795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00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1"/>
                        </a:rPr>
                        <a:t>1.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lang="fi-FI" sz="1600" u="none" strike="noStrike" dirty="0" smtClean="0">
                        <a:effectLst/>
                      </a:endParaRPr>
                    </a:p>
                    <a:p>
                      <a:pPr algn="l" rtl="0" fontAlgn="t"/>
                      <a:endParaRPr lang="fi-FI" sz="1600" u="none" strike="noStrike" dirty="0" smtClean="0">
                        <a:effectLst/>
                      </a:endParaRPr>
                    </a:p>
                    <a:p>
                      <a:pPr algn="l" rtl="0" fontAlgn="t"/>
                      <a:r>
                        <a:rPr lang="fi-FI" sz="1600" u="none" strike="noStrike" dirty="0" smtClean="0">
                          <a:effectLst/>
                        </a:rPr>
                        <a:t>KAPJN-50002 </a:t>
                      </a:r>
                      <a:r>
                        <a:rPr lang="fi-FI" sz="1600" u="none" strike="noStrike" dirty="0">
                          <a:effectLst/>
                        </a:rPr>
                        <a:t>: Peruntukan Penyelenggaraan Jalan Negeri (Jalan Pertanian)           -MARRIS</a:t>
                      </a:r>
                      <a:endParaRPr lang="fi-FI" sz="1600" b="1" i="0" u="none" strike="noStrike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7955" marR="7955" marT="795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u="none" strike="noStrike" dirty="0" smtClean="0">
                          <a:effectLst/>
                        </a:rPr>
                        <a:t>8,000,000.00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JPS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telah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mendapat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waran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peruntukan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pertama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pd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18/2/2019 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sebanyak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RM 4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juta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. (RM 2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juta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unuk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JPS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dan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RM 2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juta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untuk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Konsesi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bagi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perlaksanaan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MY" sz="1600" b="0" i="0" u="none" strike="noStrike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projek</a:t>
                      </a:r>
                      <a:r>
                        <a:rPr lang="en-MY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MY" sz="1600" b="0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2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1" u="none" strike="noStrike" dirty="0" smtClean="0">
                          <a:effectLst/>
                        </a:rPr>
                        <a:t> 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1"/>
                      </a:endParaRPr>
                    </a:p>
                  </a:txBody>
                  <a:tcPr marL="7955" marR="7955" marT="795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MY" sz="1600" b="1" u="none" strike="noStrike" dirty="0" smtClean="0">
                          <a:effectLst/>
                        </a:rPr>
                        <a:t>JUMLAH</a:t>
                      </a:r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7955" marR="7955" marT="795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MY" sz="1600" b="1" u="none" strike="noStrike" dirty="0" smtClean="0">
                          <a:effectLst/>
                        </a:rPr>
                        <a:t>8,000,000.00</a:t>
                      </a:r>
                    </a:p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MY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1"/>
                      </a:endParaRPr>
                    </a:p>
                  </a:txBody>
                  <a:tcPr marL="7955" marR="7955" marT="795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00034" y="5657671"/>
            <a:ext cx="76003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MY" dirty="0" smtClean="0">
                <a:solidFill>
                  <a:schemeClr val="dk1"/>
                </a:solidFill>
              </a:rPr>
              <a:t>* 50% </a:t>
            </a:r>
            <a:r>
              <a:rPr lang="en-MY" dirty="0" err="1" smtClean="0">
                <a:solidFill>
                  <a:schemeClr val="dk1"/>
                </a:solidFill>
              </a:rPr>
              <a:t>daripada</a:t>
            </a:r>
            <a:r>
              <a:rPr lang="en-MY" dirty="0" smtClean="0">
                <a:solidFill>
                  <a:schemeClr val="dk1"/>
                </a:solidFill>
              </a:rPr>
              <a:t> RM 8 </a:t>
            </a:r>
            <a:r>
              <a:rPr lang="en-MY" dirty="0" err="1" smtClean="0">
                <a:solidFill>
                  <a:schemeClr val="dk1"/>
                </a:solidFill>
              </a:rPr>
              <a:t>juta</a:t>
            </a:r>
            <a:r>
              <a:rPr lang="en-MY" dirty="0" smtClean="0">
                <a:solidFill>
                  <a:schemeClr val="dk1"/>
                </a:solidFill>
              </a:rPr>
              <a:t> (2019) </a:t>
            </a:r>
            <a:r>
              <a:rPr lang="en-MY" dirty="0" err="1" smtClean="0">
                <a:solidFill>
                  <a:schemeClr val="dk1"/>
                </a:solidFill>
              </a:rPr>
              <a:t>adalah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untuk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perlaksanaan</a:t>
            </a:r>
            <a:r>
              <a:rPr lang="en-MY" dirty="0" smtClean="0">
                <a:solidFill>
                  <a:schemeClr val="dk1"/>
                </a:solidFill>
              </a:rPr>
              <a:t>  </a:t>
            </a:r>
            <a:r>
              <a:rPr lang="en-MY" dirty="0" err="1" smtClean="0">
                <a:solidFill>
                  <a:schemeClr val="dk1"/>
                </a:solidFill>
              </a:rPr>
              <a:t>projek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oleh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konsesi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iaitu</a:t>
            </a:r>
            <a:r>
              <a:rPr lang="en-MY" dirty="0" smtClean="0">
                <a:solidFill>
                  <a:schemeClr val="dk1"/>
                </a:solidFill>
              </a:rPr>
              <a:t> Syarikat RD Resources </a:t>
            </a:r>
            <a:r>
              <a:rPr lang="en-MY" dirty="0" err="1" smtClean="0">
                <a:solidFill>
                  <a:schemeClr val="dk1"/>
                </a:solidFill>
              </a:rPr>
              <a:t>Sdn.Bhd</a:t>
            </a:r>
            <a:r>
              <a:rPr lang="en-MY" dirty="0" smtClean="0">
                <a:solidFill>
                  <a:schemeClr val="dk1"/>
                </a:solidFill>
              </a:rPr>
              <a:t>. </a:t>
            </a:r>
            <a:r>
              <a:rPr lang="en-MY" dirty="0" err="1" smtClean="0">
                <a:solidFill>
                  <a:schemeClr val="dk1"/>
                </a:solidFill>
              </a:rPr>
              <a:t>Tempoh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kontrak</a:t>
            </a:r>
            <a:r>
              <a:rPr lang="en-MY" dirty="0" smtClean="0">
                <a:solidFill>
                  <a:schemeClr val="dk1"/>
                </a:solidFill>
              </a:rPr>
              <a:t> </a:t>
            </a:r>
            <a:r>
              <a:rPr lang="en-MY" dirty="0" err="1" smtClean="0">
                <a:solidFill>
                  <a:schemeClr val="dk1"/>
                </a:solidFill>
              </a:rPr>
              <a:t>selama</a:t>
            </a:r>
            <a:r>
              <a:rPr lang="en-MY" dirty="0" smtClean="0">
                <a:solidFill>
                  <a:schemeClr val="dk1"/>
                </a:solidFill>
              </a:rPr>
              <a:t> 3 </a:t>
            </a:r>
            <a:r>
              <a:rPr lang="en-MY" dirty="0" err="1" smtClean="0">
                <a:solidFill>
                  <a:schemeClr val="dk1"/>
                </a:solidFill>
              </a:rPr>
              <a:t>tahun</a:t>
            </a:r>
            <a:r>
              <a:rPr lang="en-MY" dirty="0" smtClean="0">
                <a:solidFill>
                  <a:schemeClr val="dk1"/>
                </a:solidFill>
              </a:rPr>
              <a:t> (2019-2021).</a:t>
            </a:r>
            <a:endParaRPr lang="en-MY" dirty="0">
              <a:solidFill>
                <a:srgbClr val="000000"/>
              </a:solidFill>
              <a:latin typeface="Arial1"/>
            </a:endParaRPr>
          </a:p>
        </p:txBody>
      </p:sp>
    </p:spTree>
    <p:extLst>
      <p:ext uri="{BB962C8B-B14F-4D97-AF65-F5344CB8AC3E}">
        <p14:creationId xmlns:p14="http://schemas.microsoft.com/office/powerpoint/2010/main" val="290313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34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lang="en-MY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AGIHAN </a:t>
            </a: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PERUNTUKAN</a:t>
            </a:r>
            <a:r>
              <a:rPr kumimoji="0" lang="en-MY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MARRIS</a:t>
            </a: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2019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-24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233269"/>
              </p:ext>
            </p:extLst>
          </p:nvPr>
        </p:nvGraphicFramePr>
        <p:xfrm>
          <a:off x="318770" y="1196752"/>
          <a:ext cx="8606190" cy="52076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3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9060">
                  <a:extLst>
                    <a:ext uri="{9D8B030D-6E8A-4147-A177-3AD203B41FA5}">
                      <a16:colId xmlns:a16="http://schemas.microsoft.com/office/drawing/2014/main" val="3856130808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BIL.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BUTIRAN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AGIHAN PERUNTUKAN </a:t>
                      </a:r>
                      <a:r>
                        <a:rPr lang="fi-FI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 </a:t>
                      </a:r>
                      <a:r>
                        <a:rPr lang="fi-FI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(RM)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TANGGUNGAN (RM)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BELANJA (RM)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776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BPSP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170,000.00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505.27</a:t>
                      </a: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260798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PASIR MAS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500,000.00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126,000.00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83577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MACHANG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1,030,000.00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135,548.00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505071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PASIR PUTEH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1,000,000.00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0795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TANAH MERAH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800,000.00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83027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TUMPAT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800,000.00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51314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KOTA BHARU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930,000.00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64703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JELI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170,000.00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58511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KUALA KRAI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900,000.00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565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BACHOK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1,000,000.00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8674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 MUSANG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700,000.00 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42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JUMLAH KESELURUHAN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8,000,000.00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261,548.00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MY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505.27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29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2143116"/>
            <a:ext cx="8786874" cy="185738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GAMBAR PROJEK JALAN PERTANIAN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643206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8134" y="404664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7" y="404664"/>
            <a:ext cx="223931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73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97261"/>
            <a:ext cx="8229600" cy="990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SEBELUM PROJEK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004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SEMASA </a:t>
            </a: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PROJEK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436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SELEPAS </a:t>
            </a: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PROJEK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SEBELUM 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436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SELEPAS 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004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SEMASA 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82851" y="277648"/>
            <a:ext cx="627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Black" pitchFamily="34" charset="0"/>
                <a:cs typeface="Aharoni" pitchFamily="2" charset="-79"/>
              </a:rPr>
              <a:t>KERJA-KERJA PENYELENGGARAAN JALAN PERTANIAN SERTA KERJA-KERJA LAIN YANG BERKAITAN DI KG SUNGAI TIAS, JAJAHAN KUALA KRAI, KELANTAN BAGI TAHUN 2018</a:t>
            </a:r>
          </a:p>
          <a:p>
            <a:pPr>
              <a:defRPr/>
            </a:pPr>
            <a:endParaRPr lang="en-US" sz="1200" b="1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80" y="4058232"/>
            <a:ext cx="2513919" cy="214254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4" y="1524000"/>
            <a:ext cx="2447546" cy="20522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227" y="1509287"/>
            <a:ext cx="2447546" cy="206692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308" y="4174020"/>
            <a:ext cx="2447546" cy="202675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516091"/>
            <a:ext cx="2515117" cy="206802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136048"/>
            <a:ext cx="2590800" cy="214220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84570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97261"/>
            <a:ext cx="8229600" cy="990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SEBELUM PROJEK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004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SEMASA </a:t>
            </a:r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PROJEK</a:t>
            </a:r>
            <a:endParaRPr lang="en-US" sz="1400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436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SELEPAS PROJEK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SEBELUM 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436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SELEPAS 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004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SEMASA 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82851" y="277648"/>
            <a:ext cx="627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200" dirty="0">
                <a:latin typeface="Arial Black" panose="020B0A04020102020204" pitchFamily="34" charset="0"/>
              </a:rPr>
              <a:t>KERJA-KERJA MENYELENGGARA JALAN LADANG BENDANG KELADI,TANAH MERAH,</a:t>
            </a:r>
          </a:p>
          <a:p>
            <a:r>
              <a:rPr lang="en-MY" sz="1200" dirty="0" smtClean="0">
                <a:latin typeface="Arial Black" panose="020B0A04020102020204" pitchFamily="34" charset="0"/>
              </a:rPr>
              <a:t>KELANTAN </a:t>
            </a:r>
            <a:r>
              <a:rPr lang="en-US" sz="1200" b="1" dirty="0" smtClean="0">
                <a:latin typeface="Arial Black" pitchFamily="34" charset="0"/>
                <a:cs typeface="Aharoni" pitchFamily="2" charset="-79"/>
              </a:rPr>
              <a:t>BAGI TAHUN 2018</a:t>
            </a:r>
          </a:p>
          <a:p>
            <a:pPr>
              <a:defRPr/>
            </a:pPr>
            <a:endParaRPr lang="en-US" sz="1200" b="1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21" name="Picture 20" descr="E:\IMG-20180612-WA003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60" y="1609725"/>
            <a:ext cx="2657475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E:\IMG-20180612-WA00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" y="4227778"/>
            <a:ext cx="2617788" cy="2143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 descr="E:\IMG-20180612-WA002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427" y="1420335"/>
            <a:ext cx="2705100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 descr="E:\IMG-20180612-WA002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2" y="4171049"/>
            <a:ext cx="2713038" cy="214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 descr="E:\IMG-20180612-WA0023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1353660"/>
            <a:ext cx="2667000" cy="229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 descr="E:\IMG-20180612-WA0016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589" y="4129087"/>
            <a:ext cx="2657475" cy="2257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5921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52400"/>
            <a:ext cx="8229600" cy="990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SEBELUM PROJEK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004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SEMASA PROJEK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43600" y="38100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SELEPAS PROJEK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SEBELUM 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436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SELEPAS 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00400" y="6400800"/>
            <a:ext cx="27432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SEMASA PROJEK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91092" y="311828"/>
            <a:ext cx="6278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Black" pitchFamily="34" charset="0"/>
                <a:cs typeface="Aharoni" pitchFamily="2" charset="-79"/>
              </a:rPr>
              <a:t>KERJA-KERJA PENYELENGGARAAN JALAN PERTANIAN SERTA KERJA-KERJA LAIN YANG BERKAITAN DI KG LEPAN ANJUNG, JAJAHAN KUALA KRAI, KELANTAN BAGI </a:t>
            </a:r>
            <a:r>
              <a:rPr lang="en-US" sz="1200" b="1" dirty="0">
                <a:latin typeface="Arial Black" pitchFamily="34" charset="0"/>
                <a:cs typeface="Aharoni" pitchFamily="2" charset="-79"/>
              </a:rPr>
              <a:t>TAHUN 2018</a:t>
            </a:r>
          </a:p>
          <a:p>
            <a:pPr>
              <a:defRPr/>
            </a:pPr>
            <a:endParaRPr lang="en-US" sz="1200" b="1" dirty="0" smtClean="0">
              <a:latin typeface="Arial Black" pitchFamily="34" charset="0"/>
              <a:cs typeface="Aharoni" pitchFamily="2" charset="-79"/>
            </a:endParaRPr>
          </a:p>
          <a:p>
            <a:pPr>
              <a:defRPr/>
            </a:pPr>
            <a:endParaRPr lang="en-US" sz="1200" b="1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2279"/>
            <a:ext cx="2660267" cy="213152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33" y="4157001"/>
            <a:ext cx="2587434" cy="2167599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632694"/>
            <a:ext cx="2660267" cy="2101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399" y="4157002"/>
            <a:ext cx="2660267" cy="216759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260" y="1618838"/>
            <a:ext cx="2660267" cy="211496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8" y="4191000"/>
            <a:ext cx="2660267" cy="21336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11323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2844" y="3071810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JPS NEGERI KELANTAN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71810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5474" y="476672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8" y="476672"/>
            <a:ext cx="20812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121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2143116"/>
            <a:ext cx="6347713" cy="1857388"/>
          </a:xfr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perspectiveAbove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MY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iner Hand ITC" panose="03070502030502020203" pitchFamily="66" charset="0"/>
              </a:rPr>
              <a:t>SEKIAN, </a:t>
            </a:r>
            <a:br>
              <a:rPr lang="en-MY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iner Hand ITC" panose="03070502030502020203" pitchFamily="66" charset="0"/>
              </a:rPr>
            </a:br>
            <a:r>
              <a:rPr lang="en-MY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iner Hand ITC" panose="03070502030502020203" pitchFamily="66" charset="0"/>
              </a:rPr>
              <a:t>TERIMA KASIH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Viner Hand ITC" panose="03070502030502020203" pitchFamily="66" charset="0"/>
            </a:endParaRPr>
          </a:p>
        </p:txBody>
      </p:sp>
      <p:pic>
        <p:nvPicPr>
          <p:cNvPr id="3" name="Picture 9" descr="an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7" y="404664"/>
            <a:ext cx="8507882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an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72527" y="404664"/>
            <a:ext cx="21602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an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7" y="5861660"/>
            <a:ext cx="8248999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an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23528" y="464274"/>
            <a:ext cx="21602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42858"/>
            <a:ext cx="8786874" cy="814374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algn="ctr"/>
            <a:r>
              <a:rPr lang="en-MY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JABATAN PENGAIRAN DAN SALIRAN (JPS)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0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1268760"/>
            <a:ext cx="6912768" cy="496855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JPS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erupakan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Jabatan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mengemaskini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pendaftaran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Jalan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“MARRIS On-Line”.</a:t>
            </a:r>
          </a:p>
          <a:p>
            <a:endParaRPr lang="en-US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Bahagian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Pengairan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Saliran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Pertanian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(BPSP)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diberikan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tanggungjawab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menguruskan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pendaftaran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perancangan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perbelanjaan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bawah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JPS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Negeri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Kelantan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JPS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Negeri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Kelantan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dibenarkan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mengemaskini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pendaftaran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Jalan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Pertanian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seluruh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Kelantan di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“MARRIS On-Line”.</a:t>
            </a:r>
          </a:p>
          <a:p>
            <a:endParaRPr lang="en-US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JPS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Negeri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Kelantan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juga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menerima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peruntukan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Kumpulan Wang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Amanah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Penyenggaraan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Jalan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Negeri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(KAPJN)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menjalankan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kerja-kerja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penyelenggaraan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jalan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pertanian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didfatarkan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7118" y="900090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497427" y="900090"/>
            <a:ext cx="195267" cy="5337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389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2143116"/>
            <a:ext cx="8786874" cy="185738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DATA JALAN MARRIS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643206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0385" y="476672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8" y="620688"/>
            <a:ext cx="21602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76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55650" y="1125538"/>
          <a:ext cx="7674002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4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2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Jajahan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Tahun</a:t>
                      </a:r>
                      <a:r>
                        <a:rPr lang="en-US" dirty="0" smtClean="0"/>
                        <a:t> 2016</a:t>
                      </a:r>
                      <a:r>
                        <a:rPr lang="en-US" baseline="0" dirty="0" smtClean="0"/>
                        <a:t>  (km)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Tahun</a:t>
                      </a:r>
                      <a:r>
                        <a:rPr lang="en-US" dirty="0" smtClean="0"/>
                        <a:t> 2017 </a:t>
                      </a:r>
                    </a:p>
                    <a:p>
                      <a:pPr algn="ctr"/>
                      <a:r>
                        <a:rPr lang="en-US" dirty="0" smtClean="0"/>
                        <a:t>(km)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Tahun</a:t>
                      </a:r>
                      <a:r>
                        <a:rPr lang="en-US" dirty="0" smtClean="0"/>
                        <a:t> 2018 (km)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Bachok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156.273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156.273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Jeli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26.66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41.305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Kuala </a:t>
                      </a:r>
                      <a:r>
                        <a:rPr lang="en-US" dirty="0" err="1" smtClean="0"/>
                        <a:t>Krai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123.851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Gua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Musang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126.000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Tumpat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7.75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22.15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86.880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Tanah </a:t>
                      </a:r>
                      <a:r>
                        <a:rPr lang="en-US" dirty="0" err="1" smtClean="0"/>
                        <a:t>Merah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87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89.5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146.700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Pasir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Puteh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36.89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122.754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Kota </a:t>
                      </a:r>
                      <a:r>
                        <a:rPr lang="en-US" dirty="0" err="1" smtClean="0"/>
                        <a:t>Bharu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4.575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73.755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Machang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132.35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150.85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170.790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Pasir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64.875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281.1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605.901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1113.183</a:t>
                      </a:r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42844" y="42834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algn="ctr" defTabSz="457200">
              <a:spcBef>
                <a:spcPct val="0"/>
              </a:spcBef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lang="en-US" sz="2800" dirty="0" smtClean="0"/>
              <a:t>Data </a:t>
            </a:r>
            <a:r>
              <a:rPr lang="en-US" sz="2800" dirty="0" err="1" smtClean="0"/>
              <a:t>Jalan</a:t>
            </a:r>
            <a:r>
              <a:rPr lang="en-US" sz="2800" dirty="0" smtClean="0"/>
              <a:t> </a:t>
            </a:r>
            <a:r>
              <a:rPr lang="en-US" sz="2800" dirty="0" err="1" smtClean="0"/>
              <a:t>Pertanian</a:t>
            </a:r>
            <a:r>
              <a:rPr lang="en-US" sz="2800" dirty="0" smtClean="0"/>
              <a:t> MARRIS</a:t>
            </a:r>
            <a:endParaRPr lang="en-MY" sz="2800" dirty="0" smtClean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-24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507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1434331"/>
              </p:ext>
            </p:extLst>
          </p:nvPr>
        </p:nvGraphicFramePr>
        <p:xfrm>
          <a:off x="971600" y="416012"/>
          <a:ext cx="7704855" cy="618134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65252033"/>
                    </a:ext>
                  </a:extLst>
                </a:gridCol>
                <a:gridCol w="1656183">
                  <a:extLst>
                    <a:ext uri="{9D8B030D-6E8A-4147-A177-3AD203B41FA5}">
                      <a16:colId xmlns:a16="http://schemas.microsoft.com/office/drawing/2014/main" val="3288117527"/>
                    </a:ext>
                  </a:extLst>
                </a:gridCol>
              </a:tblGrid>
              <a:tr h="924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MY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BIL.</a:t>
                      </a:r>
                      <a:endParaRPr lang="en-MY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MY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JAJAHAN</a:t>
                      </a:r>
                      <a:endParaRPr lang="en-MY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MY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JALAN PERTANIAN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DI</a:t>
                      </a:r>
                      <a:r>
                        <a:rPr lang="en-MY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DALAM SKIM JPS  </a:t>
                      </a:r>
                      <a:r>
                        <a:rPr lang="en-MY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2018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(KM) </a:t>
                      </a:r>
                      <a:endParaRPr lang="en-MY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PANJANG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JALAN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PERTANIAN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TELAH DI DAFTARKAN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2018 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</a:rPr>
                        <a:t>(KM) </a:t>
                      </a:r>
                      <a:endParaRPr lang="en-MY" sz="14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MY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CACATAN</a:t>
                      </a:r>
                      <a:endParaRPr lang="en-MY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>
                          <a:effectLst/>
                        </a:rPr>
                        <a:t>1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KOTA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BHARU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</a:rPr>
                        <a:t>16.50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73.755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Termasuk</a:t>
                      </a:r>
                      <a:r>
                        <a:rPr lang="en-MY" sz="160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600" baseline="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Jalan</a:t>
                      </a:r>
                      <a:r>
                        <a:rPr lang="en-MY" sz="160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KADA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>
                          <a:effectLst/>
                        </a:rPr>
                        <a:t>2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PASIR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MAS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128.90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64.875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>
                          <a:effectLst/>
                        </a:rPr>
                        <a:t>3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MACHANG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172.30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170.790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>
                          <a:effectLst/>
                        </a:rPr>
                        <a:t>4</a:t>
                      </a:r>
                      <a:endParaRPr lang="en-MY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PASIR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PUTEH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259.00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122.754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>
                          <a:effectLst/>
                        </a:rPr>
                        <a:t>5</a:t>
                      </a:r>
                      <a:endParaRPr lang="en-MY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TUMPAT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79.88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86.880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Termasuk</a:t>
                      </a:r>
                      <a:r>
                        <a:rPr lang="en-MY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60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Jalan</a:t>
                      </a:r>
                      <a:r>
                        <a:rPr lang="en-MY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KADA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>
                          <a:effectLst/>
                        </a:rPr>
                        <a:t>6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BACHOK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100.5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156.273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Termasuk</a:t>
                      </a:r>
                      <a:r>
                        <a:rPr lang="en-MY" sz="160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600" baseline="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Jalan</a:t>
                      </a:r>
                      <a:r>
                        <a:rPr lang="en-MY" sz="160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IADA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>
                          <a:effectLst/>
                        </a:rPr>
                        <a:t>7</a:t>
                      </a:r>
                      <a:endParaRPr lang="en-MY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TANAH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MERAH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93.50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146.700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>
                          <a:effectLst/>
                        </a:rPr>
                        <a:t>8</a:t>
                      </a:r>
                      <a:endParaRPr lang="en-MY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KUALA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KRAI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3.00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123.851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>
                          <a:effectLst/>
                        </a:rPr>
                        <a:t>9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JELI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4.36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41.305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42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en-MY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GUA MUSANG</a:t>
                      </a:r>
                      <a:endParaRPr lang="en-MY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0.0</a:t>
                      </a: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126.000</a:t>
                      </a:r>
                      <a:endParaRPr lang="en-MY" sz="1600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MY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275270"/>
                  </a:ext>
                </a:extLst>
              </a:tr>
              <a:tr h="3388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>
                          <a:effectLst/>
                        </a:rPr>
                        <a:t> </a:t>
                      </a:r>
                      <a:endParaRPr lang="en-MY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b="1" dirty="0">
                          <a:effectLst/>
                        </a:rPr>
                        <a:t>JUMLAH</a:t>
                      </a:r>
                      <a:endParaRPr lang="en-MY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MY" sz="16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857.94</a:t>
                      </a:r>
                      <a:endParaRPr lang="en-MY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1113.183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>
          <a:xfrm>
            <a:off x="142844" y="-71438"/>
            <a:ext cx="8786874" cy="50004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REKOD JPS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-71438"/>
            <a:ext cx="1000132" cy="52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2844" y="42834"/>
            <a:ext cx="8786874" cy="81437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32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       </a:t>
            </a:r>
            <a:r>
              <a:rPr lang="en-MY" sz="3200" b="1" noProof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Ringkasan</a:t>
            </a:r>
            <a:r>
              <a:rPr lang="en-MY" sz="32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MY" sz="3200" b="1" noProof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Pendaftaran</a:t>
            </a:r>
            <a:r>
              <a:rPr lang="en-MY" sz="32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MY" sz="3200" b="1" noProof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Jalan</a:t>
            </a:r>
            <a:r>
              <a:rPr lang="en-MY" sz="32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MY" sz="3200" b="1" noProof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Pertanian</a:t>
            </a:r>
            <a:r>
              <a:rPr lang="en-MY" sz="32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-24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2" y="857233"/>
            <a:ext cx="8358246" cy="54938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MY" dirty="0" smtClean="0"/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MY" dirty="0" smtClean="0"/>
              <a:t>MENGIKUT REKOD JPS, REKOD KESELURUHAN JALAN PERTANIAN DI DALAM </a:t>
            </a:r>
            <a:r>
              <a:rPr lang="en-MY" dirty="0" smtClean="0">
                <a:solidFill>
                  <a:srgbClr val="00B050"/>
                </a:solidFill>
              </a:rPr>
              <a:t>SKIM JPS NEGERI KELANTAN ADALAH 857.94 KM</a:t>
            </a:r>
            <a:r>
              <a:rPr lang="en-MY" dirty="0" smtClean="0"/>
              <a:t>. SEBANYAK</a:t>
            </a:r>
            <a:r>
              <a:rPr lang="en-MY" dirty="0" smtClean="0">
                <a:solidFill>
                  <a:srgbClr val="00B0F0"/>
                </a:solidFill>
              </a:rPr>
              <a:t> 656.159 KM TELAH DI DAFTARKAN</a:t>
            </a:r>
            <a:r>
              <a:rPr lang="en-MY" dirty="0" smtClean="0"/>
              <a:t>. </a:t>
            </a:r>
            <a:r>
              <a:rPr lang="en-MY" dirty="0" smtClean="0">
                <a:solidFill>
                  <a:srgbClr val="0070C0"/>
                </a:solidFill>
              </a:rPr>
              <a:t>MANAKALA 201.781 KM DALAM PROSES PENDAFTARAN.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MY" dirty="0" smtClean="0"/>
              <a:t>JALAN PERTANIAN DI DALAM KAWASAN IADA, KADA DAN LAIN-LAIN KAWASAN PERTANIAN TELAH DI DAFTARKAN </a:t>
            </a:r>
            <a:r>
              <a:rPr lang="en-MY" dirty="0" smtClean="0">
                <a:solidFill>
                  <a:srgbClr val="0070C0"/>
                </a:solidFill>
              </a:rPr>
              <a:t>SEBANYAK 457.024 KM</a:t>
            </a:r>
            <a:r>
              <a:rPr lang="en-MY" dirty="0" smtClean="0"/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MY" dirty="0" smtClean="0"/>
              <a:t>PENGEMASKINIAN JALAN PERTANIAN SENTIASA DIKEMASKINI OLEH JPS BERDASARKAN ADUAN AWAM, PERMOHONAN DARIPADA PETANI, PEMERHATIAN DARIPADA PEGAWAI JPS, REKOD JALAN PERTANIAN DI DALAM SKIM JPS </a:t>
            </a:r>
            <a:r>
              <a:rPr lang="en-MY" dirty="0"/>
              <a:t>DAN REKOD JALAN PERTANIAN </a:t>
            </a:r>
            <a:r>
              <a:rPr lang="en-MY" dirty="0" smtClean="0"/>
              <a:t>DARIPADA AGENSI LAIN. </a:t>
            </a:r>
          </a:p>
          <a:p>
            <a:pPr>
              <a:lnSpc>
                <a:spcPct val="150000"/>
              </a:lnSpc>
            </a:pPr>
            <a:endParaRPr lang="en-MY" dirty="0" smtClean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7247" y="332656"/>
            <a:ext cx="5478969" cy="56356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satMod val="130000"/>
                  </a:schemeClr>
                </a:solidFill>
              </a:rPr>
              <a:t>SKOP PROJEK JALAN PERTANIAN</a:t>
            </a:r>
            <a:endParaRPr lang="en-US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247" y="1447800"/>
            <a:ext cx="7499350" cy="5334000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b="1" u="sng" dirty="0" err="1" smtClean="0"/>
              <a:t>Jabatan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Pengairan</a:t>
            </a:r>
            <a:r>
              <a:rPr lang="en-US" sz="2400" b="1" u="sng" dirty="0" smtClean="0"/>
              <a:t> Dan </a:t>
            </a:r>
            <a:r>
              <a:rPr lang="en-US" sz="2400" b="1" u="sng" dirty="0" err="1" smtClean="0"/>
              <a:t>Saliran</a:t>
            </a:r>
            <a:r>
              <a:rPr lang="en-US" sz="2400" b="1" u="sng" dirty="0" smtClean="0"/>
              <a:t> (JPS)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Penurapan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endParaRPr lang="en-US" sz="2000" dirty="0" smtClean="0"/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Pembaikan</a:t>
            </a:r>
            <a:r>
              <a:rPr lang="en-US" sz="2000" dirty="0" smtClean="0"/>
              <a:t>/</a:t>
            </a:r>
            <a:r>
              <a:rPr lang="en-US" sz="2000" dirty="0" err="1" smtClean="0"/>
              <a:t>Pembinaan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r>
              <a:rPr lang="en-US" sz="2000" dirty="0" smtClean="0"/>
              <a:t> </a:t>
            </a:r>
            <a:r>
              <a:rPr lang="en-US" sz="2000" dirty="0" err="1" smtClean="0"/>
              <a:t>Ladang</a:t>
            </a:r>
            <a:r>
              <a:rPr lang="en-US" sz="2000" dirty="0" smtClean="0"/>
              <a:t> 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Lintasan</a:t>
            </a:r>
            <a:r>
              <a:rPr lang="en-US" sz="2000" dirty="0" smtClean="0"/>
              <a:t> / </a:t>
            </a:r>
            <a:r>
              <a:rPr lang="en-US" sz="2000" dirty="0" err="1" smtClean="0"/>
              <a:t>Pembentung</a:t>
            </a:r>
            <a:endParaRPr lang="en-US" sz="2000" dirty="0" smtClean="0"/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Penyelenggaran</a:t>
            </a:r>
            <a:r>
              <a:rPr lang="en-US" sz="2000" dirty="0" smtClean="0"/>
              <a:t> </a:t>
            </a:r>
            <a:r>
              <a:rPr lang="en-US" sz="2000" dirty="0" err="1" smtClean="0"/>
              <a:t>Parit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Bahu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r>
              <a:rPr lang="en-US" sz="2000" dirty="0" smtClean="0"/>
              <a:t> 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Pengorekan</a:t>
            </a:r>
            <a:r>
              <a:rPr lang="en-US" sz="2000" dirty="0" smtClean="0"/>
              <a:t> </a:t>
            </a:r>
            <a:r>
              <a:rPr lang="en-US" sz="2000" dirty="0" err="1" smtClean="0"/>
              <a:t>Parit</a:t>
            </a:r>
            <a:r>
              <a:rPr lang="en-US" sz="2000" dirty="0" smtClean="0"/>
              <a:t> Tanah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Pembaikan</a:t>
            </a:r>
            <a:r>
              <a:rPr lang="en-US" sz="2000" dirty="0" smtClean="0"/>
              <a:t> </a:t>
            </a:r>
            <a:r>
              <a:rPr lang="en-US" sz="2000" dirty="0" err="1" smtClean="0"/>
              <a:t>Tebing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endParaRPr lang="en-US" sz="2000" dirty="0" smtClean="0"/>
          </a:p>
          <a:p>
            <a:pPr marL="539496" indent="-457200" eaLnBrk="1" fontAlgn="auto" hangingPunct="1">
              <a:spcAft>
                <a:spcPts val="0"/>
              </a:spcAft>
              <a:buFont typeface="Wingdings 2"/>
              <a:buAutoNum type="arabicParenR"/>
              <a:defRPr/>
            </a:pPr>
            <a:r>
              <a:rPr lang="en-US" sz="2000" dirty="0" err="1" smtClean="0"/>
              <a:t>Kerja</a:t>
            </a:r>
            <a:r>
              <a:rPr lang="en-US" sz="2000" dirty="0" smtClean="0"/>
              <a:t> </a:t>
            </a:r>
            <a:r>
              <a:rPr lang="en-US" sz="2000" dirty="0" err="1" smtClean="0"/>
              <a:t>Pemasangan</a:t>
            </a:r>
            <a:r>
              <a:rPr lang="en-US" sz="2000" dirty="0" smtClean="0"/>
              <a:t> </a:t>
            </a:r>
            <a:r>
              <a:rPr lang="en-US" sz="2000" dirty="0" err="1" smtClean="0"/>
              <a:t>Papan</a:t>
            </a:r>
            <a:r>
              <a:rPr lang="en-US" sz="2000" dirty="0" smtClean="0"/>
              <a:t> </a:t>
            </a:r>
            <a:r>
              <a:rPr lang="en-US" sz="2000" dirty="0" err="1" smtClean="0"/>
              <a:t>Tanda</a:t>
            </a:r>
            <a:endParaRPr lang="en-US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dirty="0" smtClean="0"/>
          </a:p>
        </p:txBody>
      </p:sp>
      <p:pic>
        <p:nvPicPr>
          <p:cNvPr id="15364" name="Picture 4" descr="Hea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0" r="67661"/>
          <a:stretch>
            <a:fillRect/>
          </a:stretch>
        </p:blipFill>
        <p:spPr bwMode="auto">
          <a:xfrm>
            <a:off x="381000" y="6365875"/>
            <a:ext cx="6858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9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2143116"/>
            <a:ext cx="8786874" cy="185738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PERUNTUKAN 2017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4" descr="E:\100CANON\Logo umum\jpslog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643206"/>
            <a:ext cx="10001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6033" y="404664"/>
            <a:ext cx="1752600" cy="8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an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72527" y="404664"/>
            <a:ext cx="223931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1055</TotalTime>
  <Words>791</Words>
  <Application>Microsoft Office PowerPoint</Application>
  <PresentationFormat>On-screen Show (4:3)</PresentationFormat>
  <Paragraphs>302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Aharoni</vt:lpstr>
      <vt:lpstr>Arial</vt:lpstr>
      <vt:lpstr>Arial Black</vt:lpstr>
      <vt:lpstr>Arial1</vt:lpstr>
      <vt:lpstr>Britannic Bold</vt:lpstr>
      <vt:lpstr>Calibri</vt:lpstr>
      <vt:lpstr>Calibri1</vt:lpstr>
      <vt:lpstr>Gill Sans MT</vt:lpstr>
      <vt:lpstr>Times New Roman</vt:lpstr>
      <vt:lpstr>Trebuchet MS</vt:lpstr>
      <vt:lpstr>Viner Hand ITC</vt:lpstr>
      <vt:lpstr>Wingdings 2</vt:lpstr>
      <vt:lpstr>Wingdings 3</vt:lpstr>
      <vt:lpstr>Facet</vt:lpstr>
      <vt:lpstr>PowerPoint Presentation</vt:lpstr>
      <vt:lpstr>PowerPoint Presentation</vt:lpstr>
      <vt:lpstr>      JABATAN PENGAIRAN DAN SALIRAN (JPS)</vt:lpstr>
      <vt:lpstr>PowerPoint Presentation</vt:lpstr>
      <vt:lpstr>PowerPoint Presentation</vt:lpstr>
      <vt:lpstr>PowerPoint Presentation</vt:lpstr>
      <vt:lpstr>PowerPoint Presentation</vt:lpstr>
      <vt:lpstr>SKOP PROJEK JALAN PERTANIAN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SEKIAN,  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User</cp:lastModifiedBy>
  <cp:revision>100</cp:revision>
  <cp:lastPrinted>2019-01-21T02:42:31Z</cp:lastPrinted>
  <dcterms:created xsi:type="dcterms:W3CDTF">2018-01-21T00:19:07Z</dcterms:created>
  <dcterms:modified xsi:type="dcterms:W3CDTF">2019-06-12T03:37:02Z</dcterms:modified>
</cp:coreProperties>
</file>