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359" r:id="rId4"/>
    <p:sldId id="263" r:id="rId5"/>
    <p:sldId id="358" r:id="rId6"/>
    <p:sldId id="361" r:id="rId7"/>
    <p:sldId id="360" r:id="rId8"/>
    <p:sldId id="264" r:id="rId9"/>
    <p:sldId id="268" r:id="rId10"/>
    <p:sldId id="299" r:id="rId11"/>
    <p:sldId id="271" r:id="rId12"/>
    <p:sldId id="345" r:id="rId13"/>
    <p:sldId id="346" r:id="rId14"/>
    <p:sldId id="347" r:id="rId15"/>
    <p:sldId id="265" r:id="rId16"/>
    <p:sldId id="353" r:id="rId17"/>
    <p:sldId id="336" r:id="rId18"/>
    <p:sldId id="364" r:id="rId19"/>
    <p:sldId id="362" r:id="rId20"/>
    <p:sldId id="363" r:id="rId21"/>
    <p:sldId id="338" r:id="rId22"/>
    <p:sldId id="357" r:id="rId23"/>
  </p:sldIdLst>
  <p:sldSz cx="9144000" cy="6858000" type="screen4x3"/>
  <p:notesSz cx="9525000" cy="6858000"/>
  <p:defaultTextStyle>
    <a:defPPr>
      <a:defRPr lang="ms-M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D83579D9-D13A-4131-A039-D0D1AD39CD30}">
          <p14:sldIdLst>
            <p14:sldId id="256"/>
            <p14:sldId id="257"/>
            <p14:sldId id="359"/>
            <p14:sldId id="263"/>
            <p14:sldId id="358"/>
          </p14:sldIdLst>
        </p14:section>
        <p14:section name="update data agihan n tapping" id="{185888C4-05FB-46C2-8320-C3FD1F1678F1}">
          <p14:sldIdLst>
            <p14:sldId id="361"/>
            <p14:sldId id="360"/>
            <p14:sldId id="264"/>
            <p14:sldId id="268"/>
            <p14:sldId id="299"/>
            <p14:sldId id="271"/>
            <p14:sldId id="345"/>
            <p14:sldId id="346"/>
            <p14:sldId id="347"/>
            <p14:sldId id="265"/>
            <p14:sldId id="353"/>
            <p14:sldId id="336"/>
            <p14:sldId id="364"/>
            <p14:sldId id="362"/>
            <p14:sldId id="363"/>
            <p14:sldId id="338"/>
            <p14:sldId id="35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00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40" autoAdjust="0"/>
    <p:restoredTop sz="94550" autoAdjust="0"/>
  </p:normalViewPr>
  <p:slideViewPr>
    <p:cSldViewPr>
      <p:cViewPr varScale="1">
        <p:scale>
          <a:sx n="100" d="100"/>
          <a:sy n="100" d="100"/>
        </p:scale>
        <p:origin x="-2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2664" y="-96"/>
      </p:cViewPr>
      <p:guideLst>
        <p:guide orient="horz" pos="2160"/>
        <p:guide pos="30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95296" y="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FAF20-80DA-420F-B598-500FEDCF84A6}" type="datetimeFigureOut">
              <a:rPr lang="en-MY" smtClean="0"/>
              <a:pPr/>
              <a:t>6/13/2019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95296" y="651391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CC725-8E01-4BF4-85EC-419BC429AF7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2974895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95296" y="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8387F-DFFF-460E-87EB-C12B4A82CBB2}" type="datetimeFigureOut">
              <a:rPr lang="en-MY" smtClean="0"/>
              <a:pPr/>
              <a:t>6/13/2019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480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2500" y="3257550"/>
            <a:ext cx="76200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95296" y="651391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BD85A-C684-48C1-A5F3-BA318663C2E7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269231354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84894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872932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2161584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930415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51263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58088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834087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931727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848193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848193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19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998900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554402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20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2954298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21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4076665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22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154404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3625731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4014277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846295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2984635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511790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895902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0BD85A-C684-48C1-A5F3-BA318663C2E7}" type="slidenum">
              <a:rPr lang="en-MY" smtClean="0"/>
              <a:pPr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xmlns="" val="1201860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017A-0A17-432F-A239-5DA3CA2210AA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657C-4090-4063-AAA7-365E402C6097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5D6E-EC29-487D-8016-4BCF6FA6A856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0139-BF6C-4E7D-AF33-F903743B5086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389-08BA-4332-B033-1A86E275EC14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20F3F-4B03-4F41-9C3E-D5BC78C4786C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AEDF1-58C9-44E8-8037-B095EEC69C80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4CFB3-6CC5-4B33-A0EA-152C36AF7A7C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472C9-1F2E-4E27-9D2D-22BA379517F1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61FB8-9F5A-4EC9-B6BD-0199FF57BABF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FC12-87BF-4DB5-87C0-D9718DFCF8A8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3C06CE1-ACCE-4DB7-8380-779C653462ED}" type="datetime1">
              <a:rPr lang="ms-MY" smtClean="0"/>
              <a:pPr/>
              <a:t>13/06/2019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D50509-6C44-4254-87E3-BE485AE901DC}" type="slidenum">
              <a:rPr lang="ms-MY" smtClean="0"/>
              <a:pPr/>
              <a:t>‹#›</a:t>
            </a:fld>
            <a:endParaRPr lang="ms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9712" y="5733256"/>
            <a:ext cx="5637010" cy="504056"/>
          </a:xfrm>
        </p:spPr>
        <p:txBody>
          <a:bodyPr>
            <a:noAutofit/>
          </a:bodyPr>
          <a:lstStyle/>
          <a:p>
            <a:pPr algn="ctr"/>
            <a:r>
              <a:rPr lang="en-US" sz="1600" dirty="0" smtClean="0"/>
              <a:t>JABATAN AIR NEGERI KELANTAN</a:t>
            </a:r>
            <a:endParaRPr lang="ms-MY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8076" y="3212976"/>
            <a:ext cx="7175351" cy="1512168"/>
          </a:xfrm>
        </p:spPr>
        <p:txBody>
          <a:bodyPr/>
          <a:lstStyle/>
          <a:p>
            <a:pPr marL="182880" indent="0" algn="ctr">
              <a:buNone/>
            </a:pPr>
            <a:r>
              <a:rPr lang="en-US" sz="4000" dirty="0" smtClean="0"/>
              <a:t>TAKLIMAT PROJEK BEKALAN AIR NEGERI KELANTAN 2019</a:t>
            </a:r>
            <a:endParaRPr lang="ms-MY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7928" y="908720"/>
            <a:ext cx="1606160" cy="134076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60431" y="6471200"/>
            <a:ext cx="663109" cy="386800"/>
          </a:xfrm>
        </p:spPr>
        <p:txBody>
          <a:bodyPr/>
          <a:lstStyle/>
          <a:p>
            <a:fld id="{21D50509-6C44-4254-87E3-BE485AE901DC}" type="slidenum">
              <a:rPr lang="ms-MY" sz="1400" smtClean="0">
                <a:solidFill>
                  <a:schemeClr val="tx1"/>
                </a:solidFill>
              </a:rPr>
              <a:pPr/>
              <a:t>1</a:t>
            </a:fld>
            <a:endParaRPr lang="ms-MY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44624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PARLIMEN JELI</a:t>
            </a:r>
            <a:endParaRPr lang="ms-MY" dirty="0"/>
          </a:p>
        </p:txBody>
      </p:sp>
      <p:pic>
        <p:nvPicPr>
          <p:cNvPr id="3077" name="Picture 5" descr="WhatsApp Image 2018-09-24 at 10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57347"/>
            <a:ext cx="3132262" cy="25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78" name="Picture 6" descr="4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980728"/>
            <a:ext cx="3888432" cy="312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79" name="Picture 7" descr="20180528_144205"/>
          <p:cNvPicPr>
            <a:picLocks noChangeAspect="1" noChangeArrowheads="1"/>
          </p:cNvPicPr>
          <p:nvPr/>
        </p:nvPicPr>
        <p:blipFill>
          <a:blip r:embed="rId5" cstate="print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4323" y="980729"/>
            <a:ext cx="4089030" cy="312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315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992888" cy="864096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/>
              <a:t>PARLIMEN PASIR MAS</a:t>
            </a:r>
            <a:endParaRPr lang="ms-MY" sz="4400" dirty="0"/>
          </a:p>
        </p:txBody>
      </p:sp>
      <p:pic>
        <p:nvPicPr>
          <p:cNvPr id="3074" name="Picture 2" descr="3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79" b="13289"/>
          <a:stretch>
            <a:fillRect/>
          </a:stretch>
        </p:blipFill>
        <p:spPr bwMode="auto">
          <a:xfrm>
            <a:off x="1403648" y="1530350"/>
            <a:ext cx="28829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75" name="Picture 3" descr="P1012595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30350"/>
            <a:ext cx="2843212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76" name="Picture 4" descr="P1012608"/>
          <p:cNvPicPr>
            <a:picLocks noChangeAspect="1" noChangeArrowheads="1"/>
          </p:cNvPicPr>
          <p:nvPr/>
        </p:nvPicPr>
        <p:blipFill>
          <a:blip r:embed="rId5" cstate="print">
            <a:lum brigh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149080"/>
            <a:ext cx="2879725" cy="241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4195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32248"/>
            <a:ext cx="7851648" cy="1828800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en-US" b="1" dirty="0" smtClean="0"/>
              <a:t>PROJEK </a:t>
            </a:r>
            <a:r>
              <a:rPr lang="en-US" b="1" dirty="0"/>
              <a:t>PENYAMBUNGAN PAIP AIR KE RUMAH RAKYAT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59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err="1"/>
              <a:t>Pengenalan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7544" y="1484784"/>
            <a:ext cx="8229600" cy="38697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en-US" dirty="0" err="1" smtClean="0"/>
              <a:t>Kerajaan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r>
              <a:rPr lang="en-US" dirty="0" smtClean="0"/>
              <a:t> Kelantan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memperkenalkan</a:t>
            </a:r>
            <a:r>
              <a:rPr lang="en-US" dirty="0"/>
              <a:t> </a:t>
            </a:r>
            <a:r>
              <a:rPr lang="en-US" dirty="0" err="1" smtClean="0"/>
              <a:t>inisiatif</a:t>
            </a:r>
            <a:r>
              <a:rPr lang="en-US" dirty="0" smtClean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 smtClean="0"/>
              <a:t>mengalakkan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 </a:t>
            </a:r>
            <a:r>
              <a:rPr lang="en-US" dirty="0"/>
              <a:t>agar </a:t>
            </a:r>
            <a:r>
              <a:rPr lang="en-US" dirty="0" err="1"/>
              <a:t>memperolehi</a:t>
            </a:r>
            <a:r>
              <a:rPr lang="en-US" dirty="0"/>
              <a:t> </a:t>
            </a:r>
            <a:r>
              <a:rPr lang="en-US" dirty="0" err="1"/>
              <a:t>bekalan</a:t>
            </a:r>
            <a:r>
              <a:rPr lang="en-US" dirty="0"/>
              <a:t> air </a:t>
            </a:r>
            <a:r>
              <a:rPr lang="en-US" dirty="0" err="1"/>
              <a:t>bersih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membiayai</a:t>
            </a:r>
            <a:r>
              <a:rPr lang="en-US" dirty="0"/>
              <a:t> </a:t>
            </a:r>
            <a:r>
              <a:rPr lang="en-US" dirty="0" err="1"/>
              <a:t>pemasangan</a:t>
            </a:r>
            <a:r>
              <a:rPr lang="en-US" dirty="0"/>
              <a:t> </a:t>
            </a:r>
            <a:r>
              <a:rPr lang="en-US" dirty="0" err="1"/>
              <a:t>paip</a:t>
            </a:r>
            <a:r>
              <a:rPr lang="en-US" dirty="0"/>
              <a:t> air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rumah-rumah</a:t>
            </a:r>
            <a:r>
              <a:rPr lang="en-US" dirty="0"/>
              <a:t>.  </a:t>
            </a:r>
            <a:endParaRPr lang="en-US" dirty="0" smtClean="0"/>
          </a:p>
          <a:p>
            <a:pPr marL="45720" indent="0" algn="just">
              <a:buNone/>
            </a:pPr>
            <a:r>
              <a:rPr lang="en-US" dirty="0" err="1" smtClean="0"/>
              <a:t>Kerajaan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r>
              <a:rPr lang="en-US" dirty="0" smtClean="0"/>
              <a:t> Kelantan </a:t>
            </a:r>
            <a:r>
              <a:rPr lang="en-US" dirty="0" err="1"/>
              <a:t>memperuntukan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</a:t>
            </a:r>
            <a:r>
              <a:rPr lang="en-US" dirty="0" smtClean="0"/>
              <a:t>RM900,000.00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smtClean="0"/>
              <a:t>45 </a:t>
            </a:r>
            <a:r>
              <a:rPr lang="en-US" dirty="0" err="1" smtClean="0"/>
              <a:t>Dewan</a:t>
            </a:r>
            <a:r>
              <a:rPr lang="en-US" dirty="0" smtClean="0"/>
              <a:t> </a:t>
            </a:r>
            <a:r>
              <a:rPr lang="en-US" dirty="0" err="1" smtClean="0"/>
              <a:t>Undangan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r>
              <a:rPr lang="en-US" dirty="0" smtClean="0"/>
              <a:t> (DUN</a:t>
            </a:r>
            <a:r>
              <a:rPr lang="en-US" dirty="0"/>
              <a:t>).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smtClean="0"/>
              <a:t>DUN </a:t>
            </a:r>
            <a:r>
              <a:rPr lang="en-US" dirty="0" err="1" smtClean="0"/>
              <a:t>diperuntukan</a:t>
            </a:r>
            <a:r>
              <a:rPr lang="en-US" dirty="0" smtClean="0"/>
              <a:t> </a:t>
            </a:r>
            <a:r>
              <a:rPr lang="en-US" dirty="0" err="1"/>
              <a:t>sebanyak</a:t>
            </a:r>
            <a:r>
              <a:rPr lang="en-US" dirty="0"/>
              <a:t> </a:t>
            </a:r>
            <a:r>
              <a:rPr lang="en-US" dirty="0" smtClean="0"/>
              <a:t>RM20,000.00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mana-mana</a:t>
            </a:r>
            <a:r>
              <a:rPr lang="en-US" dirty="0" smtClean="0"/>
              <a:t> DUN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membelanjakan</a:t>
            </a:r>
            <a:r>
              <a:rPr lang="en-US" dirty="0" smtClean="0"/>
              <a:t> </a:t>
            </a:r>
            <a:r>
              <a:rPr lang="en-US" dirty="0" err="1" smtClean="0"/>
              <a:t>peruntukan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di DUN yang lain.</a:t>
            </a:r>
            <a:endParaRPr lang="en-US" dirty="0"/>
          </a:p>
          <a:p>
            <a:pPr algn="just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4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05800" cy="6096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b="1" dirty="0" err="1"/>
              <a:t>Kaedah</a:t>
            </a:r>
            <a:r>
              <a:rPr lang="en-US" b="1" dirty="0"/>
              <a:t> </a:t>
            </a:r>
            <a:r>
              <a:rPr lang="en-US" b="1" dirty="0" err="1" smtClean="0"/>
              <a:t>Perlaksanaan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31168"/>
            <a:ext cx="8382000" cy="5410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Pemilihan</a:t>
            </a:r>
            <a:r>
              <a:rPr lang="en-US" dirty="0" smtClean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ditentukan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Wakil</a:t>
            </a:r>
            <a:r>
              <a:rPr lang="en-US" dirty="0"/>
              <a:t> Rakyat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Penyelia</a:t>
            </a:r>
            <a:r>
              <a:rPr lang="en-US" dirty="0"/>
              <a:t> </a:t>
            </a:r>
            <a:r>
              <a:rPr lang="en-US" dirty="0" smtClean="0"/>
              <a:t>DUN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/>
              <a:t>nasihat</a:t>
            </a:r>
            <a:r>
              <a:rPr lang="en-US" dirty="0"/>
              <a:t> </a:t>
            </a:r>
            <a:r>
              <a:rPr lang="en-US" dirty="0" err="1" smtClean="0"/>
              <a:t>penghulu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/>
              <a:t>penyelia</a:t>
            </a:r>
            <a:r>
              <a:rPr lang="en-US" dirty="0"/>
              <a:t> AKSB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Pemilihan</a:t>
            </a:r>
            <a:r>
              <a:rPr lang="en-US" dirty="0" smtClean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ditumpukan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kampung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 </a:t>
            </a:r>
            <a:r>
              <a:rPr lang="en-US" dirty="0" err="1"/>
              <a:t>tekanan</a:t>
            </a:r>
            <a:r>
              <a:rPr lang="en-US" dirty="0"/>
              <a:t> air yang </a:t>
            </a:r>
            <a:r>
              <a:rPr lang="en-US" dirty="0" err="1"/>
              <a:t>mencukupi</a:t>
            </a:r>
            <a:r>
              <a:rPr lang="en-US" dirty="0"/>
              <a:t> </a:t>
            </a:r>
            <a:r>
              <a:rPr lang="en-US" dirty="0" smtClean="0"/>
              <a:t>(&gt;7.5mh)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terlebih</a:t>
            </a:r>
            <a:r>
              <a:rPr lang="en-US" dirty="0" smtClean="0"/>
              <a:t> </a:t>
            </a:r>
            <a:r>
              <a:rPr lang="en-US" dirty="0" err="1" smtClean="0"/>
              <a:t>dahulu</a:t>
            </a:r>
            <a:r>
              <a:rPr lang="en-US" dirty="0" smtClean="0"/>
              <a:t> </a:t>
            </a:r>
            <a:r>
              <a:rPr lang="en-US" dirty="0" err="1" smtClean="0"/>
              <a:t>disemak</a:t>
            </a:r>
            <a:r>
              <a:rPr lang="en-US" dirty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AKSB. </a:t>
            </a:r>
            <a:r>
              <a:rPr lang="en-US" dirty="0" err="1" smtClean="0"/>
              <a:t>Keutamaan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hendaklah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kos</a:t>
            </a:r>
            <a:r>
              <a:rPr lang="en-US" dirty="0" smtClean="0"/>
              <a:t> </a:t>
            </a:r>
            <a:r>
              <a:rPr lang="en-US" dirty="0" err="1" smtClean="0"/>
              <a:t>seunit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, </a:t>
            </a:r>
            <a:r>
              <a:rPr lang="en-US" dirty="0" err="1" smtClean="0"/>
              <a:t>taraf</a:t>
            </a:r>
            <a:r>
              <a:rPr lang="en-US" dirty="0" smtClean="0"/>
              <a:t> </a:t>
            </a:r>
            <a:r>
              <a:rPr lang="en-US" dirty="0" err="1" smtClean="0"/>
              <a:t>hidup</a:t>
            </a:r>
            <a:r>
              <a:rPr lang="en-US" dirty="0" smtClean="0"/>
              <a:t> </a:t>
            </a:r>
            <a:r>
              <a:rPr lang="en-US" dirty="0" err="1" smtClean="0"/>
              <a:t>isi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, </a:t>
            </a:r>
            <a:r>
              <a:rPr lang="en-US" dirty="0" err="1" smtClean="0"/>
              <a:t>permasalahan</a:t>
            </a:r>
            <a:r>
              <a:rPr lang="en-US" dirty="0" smtClean="0"/>
              <a:t> 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air </a:t>
            </a:r>
            <a:r>
              <a:rPr lang="en-US" dirty="0" err="1" smtClean="0"/>
              <a:t>sedia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Tukang</a:t>
            </a:r>
            <a:r>
              <a:rPr lang="en-US" dirty="0" smtClean="0"/>
              <a:t> </a:t>
            </a:r>
            <a:r>
              <a:rPr lang="en-US" dirty="0" err="1" smtClean="0"/>
              <a:t>paip</a:t>
            </a:r>
            <a:r>
              <a:rPr lang="en-US" dirty="0" smtClean="0"/>
              <a:t> </a:t>
            </a:r>
            <a:r>
              <a:rPr lang="en-US" dirty="0" err="1" smtClean="0"/>
              <a:t>berlesen</a:t>
            </a:r>
            <a:r>
              <a:rPr lang="en-US" dirty="0" smtClean="0"/>
              <a:t> </a:t>
            </a:r>
            <a:r>
              <a:rPr lang="en-US" dirty="0" err="1" smtClean="0"/>
              <a:t>kategori</a:t>
            </a:r>
            <a:r>
              <a:rPr lang="en-US" dirty="0" smtClean="0"/>
              <a:t> IPA A2 </a:t>
            </a:r>
            <a:r>
              <a:rPr lang="en-US" dirty="0" err="1" smtClean="0"/>
              <a:t>berdaftar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Suruhanjaya</a:t>
            </a:r>
            <a:r>
              <a:rPr lang="en-US" dirty="0" smtClean="0"/>
              <a:t> </a:t>
            </a:r>
            <a:r>
              <a:rPr lang="en-US" dirty="0" err="1" smtClean="0"/>
              <a:t>Perkhidmatan</a:t>
            </a:r>
            <a:r>
              <a:rPr lang="en-US" dirty="0" smtClean="0"/>
              <a:t> Air Negara (SPAN)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Suruhanjaya</a:t>
            </a:r>
            <a:r>
              <a:rPr lang="en-US" dirty="0" smtClean="0"/>
              <a:t> Syarikat Malaysia (SSM) yang </a:t>
            </a:r>
            <a:r>
              <a:rPr lang="en-US" dirty="0" err="1" smtClean="0"/>
              <a:t>dilantik</a:t>
            </a:r>
            <a:r>
              <a:rPr lang="en-US" dirty="0" smtClean="0"/>
              <a:t> </a:t>
            </a:r>
            <a:r>
              <a:rPr lang="en-US" dirty="0" err="1" smtClean="0"/>
              <a:t>hendaklah</a:t>
            </a:r>
            <a:r>
              <a:rPr lang="en-US" dirty="0" smtClean="0"/>
              <a:t> </a:t>
            </a:r>
            <a:r>
              <a:rPr lang="en-US" dirty="0" err="1" smtClean="0"/>
              <a:t>dipersetujui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DUN </a:t>
            </a:r>
            <a:r>
              <a:rPr lang="en-US" dirty="0" err="1" smtClean="0"/>
              <a:t>dan</a:t>
            </a:r>
            <a:r>
              <a:rPr lang="en-US" dirty="0" smtClean="0"/>
              <a:t> AKSB.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95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4813" y="756897"/>
            <a:ext cx="69998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STATISTIK PENCAPAIAN PROJEK </a:t>
            </a:r>
            <a:r>
              <a:rPr lang="en-US" sz="2800" b="1" dirty="0" smtClean="0"/>
              <a:t>PENYAMBUNGAN </a:t>
            </a:r>
            <a:r>
              <a:rPr lang="en-US" sz="2800" b="1" dirty="0"/>
              <a:t>PAIP </a:t>
            </a:r>
            <a:r>
              <a:rPr lang="en-US" sz="2800" b="1" dirty="0" smtClean="0"/>
              <a:t>AIR KE RUMAH RAKYAT </a:t>
            </a:r>
            <a:r>
              <a:rPr lang="en-US" sz="2800" b="1" dirty="0"/>
              <a:t>TAHUN </a:t>
            </a:r>
            <a:r>
              <a:rPr lang="en-US" sz="2800" b="1" dirty="0" smtClean="0"/>
              <a:t>2015 HINGGA 2018</a:t>
            </a:r>
            <a:endParaRPr lang="en-MY" sz="28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15</a:t>
            </a:fld>
            <a:endParaRPr lang="ms-MY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0994884"/>
              </p:ext>
            </p:extLst>
          </p:nvPr>
        </p:nvGraphicFramePr>
        <p:xfrm>
          <a:off x="1566968" y="2600563"/>
          <a:ext cx="6029368" cy="1980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1428760"/>
                <a:gridCol w="1643074"/>
                <a:gridCol w="195740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Tahun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BILANGAN </a:t>
                      </a:r>
                      <a:r>
                        <a:rPr lang="en-MY" sz="1600" u="none" strike="noStrike" dirty="0" smtClean="0">
                          <a:effectLst/>
                        </a:rPr>
                        <a:t>RUMAH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PERATUSAN </a:t>
                      </a:r>
                      <a:br>
                        <a:rPr lang="en-MY" sz="1600" u="none" strike="noStrike" dirty="0">
                          <a:effectLst/>
                        </a:rPr>
                      </a:br>
                      <a:r>
                        <a:rPr lang="en-MY" sz="1600" u="none" strike="noStrike" dirty="0">
                          <a:effectLst/>
                        </a:rPr>
                        <a:t>(%)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JUMLAH KOS </a:t>
                      </a:r>
                      <a:br>
                        <a:rPr lang="en-MY" sz="1600" u="none" strike="noStrike" dirty="0">
                          <a:effectLst/>
                        </a:rPr>
                      </a:br>
                      <a:r>
                        <a:rPr lang="en-MY" sz="1600" u="none" strike="noStrike" dirty="0">
                          <a:effectLst/>
                        </a:rPr>
                        <a:t>(RM)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2015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699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50.94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>
                          <a:effectLst/>
                        </a:rPr>
                        <a:t>463,518.80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>
                          <a:effectLst/>
                        </a:rPr>
                        <a:t>2016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1,511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57.72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519,505.30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>
                          <a:effectLst/>
                        </a:rPr>
                        <a:t>2017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941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88.10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816,614.60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>
                          <a:effectLst/>
                        </a:rPr>
                        <a:t>2018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>
                          <a:effectLst/>
                        </a:rPr>
                        <a:t>836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>
                          <a:effectLst/>
                        </a:rPr>
                        <a:t>76.78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u="none" strike="noStrike" dirty="0">
                          <a:effectLst/>
                        </a:rPr>
                        <a:t>691,037.02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156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b="1" dirty="0" err="1"/>
              <a:t>Bayaran</a:t>
            </a:r>
            <a:r>
              <a:rPr lang="en-US" b="1" dirty="0"/>
              <a:t> </a:t>
            </a:r>
            <a:r>
              <a:rPr lang="en-US" b="1" dirty="0" err="1"/>
              <a:t>oleh</a:t>
            </a:r>
            <a:r>
              <a:rPr lang="en-US" b="1" dirty="0"/>
              <a:t> </a:t>
            </a:r>
            <a:r>
              <a:rPr lang="en-US" b="1" dirty="0" err="1" smtClean="0"/>
              <a:t>Penduduk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935480"/>
            <a:ext cx="8229600" cy="22136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just"/>
            <a:r>
              <a:rPr lang="en-US" dirty="0" err="1" smtClean="0"/>
              <a:t>Bayaran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bayaran</a:t>
            </a:r>
            <a:r>
              <a:rPr lang="en-US" dirty="0" smtClean="0"/>
              <a:t> </a:t>
            </a:r>
            <a:r>
              <a:rPr lang="en-US" dirty="0" err="1"/>
              <a:t>untuk</a:t>
            </a:r>
            <a:r>
              <a:rPr lang="en-US" dirty="0"/>
              <a:t> deposit </a:t>
            </a:r>
            <a:r>
              <a:rPr lang="en-US" dirty="0" err="1"/>
              <a:t>sebanyak</a:t>
            </a:r>
            <a:r>
              <a:rPr lang="en-US" dirty="0"/>
              <a:t> </a:t>
            </a:r>
            <a:r>
              <a:rPr lang="en-US" dirty="0" smtClean="0"/>
              <a:t>RM70.00</a:t>
            </a:r>
            <a:r>
              <a:rPr lang="en-US" dirty="0"/>
              <a:t>, </a:t>
            </a:r>
            <a:r>
              <a:rPr lang="en-US" dirty="0" smtClean="0"/>
              <a:t>Fee </a:t>
            </a:r>
            <a:r>
              <a:rPr lang="en-US" dirty="0" err="1" smtClean="0"/>
              <a:t>sambungan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RM40.00, </a:t>
            </a:r>
            <a:r>
              <a:rPr lang="en-US" dirty="0" err="1" smtClean="0"/>
              <a:t>borang</a:t>
            </a:r>
            <a:r>
              <a:rPr lang="en-US" dirty="0" smtClean="0"/>
              <a:t> </a:t>
            </a:r>
            <a:r>
              <a:rPr lang="en-US" dirty="0" err="1"/>
              <a:t>permohonan</a:t>
            </a:r>
            <a:r>
              <a:rPr lang="en-US" dirty="0"/>
              <a:t> </a:t>
            </a:r>
            <a:r>
              <a:rPr lang="en-US" dirty="0" smtClean="0"/>
              <a:t>RM10.00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setem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RM10.00 </a:t>
            </a:r>
            <a:r>
              <a:rPr lang="en-US" dirty="0"/>
              <a:t>yang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smtClean="0"/>
              <a:t>AKSB.</a:t>
            </a:r>
          </a:p>
          <a:p>
            <a:pPr marL="45720" indent="0" algn="just">
              <a:buNone/>
            </a:pPr>
            <a:endParaRPr lang="en-US" dirty="0" smtClean="0"/>
          </a:p>
          <a:p>
            <a:pPr algn="just"/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kos</a:t>
            </a:r>
            <a:r>
              <a:rPr lang="en-US" dirty="0" smtClean="0"/>
              <a:t> </a:t>
            </a:r>
            <a:r>
              <a:rPr lang="en-US" dirty="0" err="1" smtClean="0"/>
              <a:t>pemasangan</a:t>
            </a:r>
            <a:r>
              <a:rPr lang="en-US" dirty="0" smtClean="0"/>
              <a:t> </a:t>
            </a:r>
            <a:r>
              <a:rPr lang="en-US" dirty="0" err="1" smtClean="0"/>
              <a:t>melebihi</a:t>
            </a:r>
            <a:r>
              <a:rPr lang="en-US" dirty="0" smtClean="0"/>
              <a:t> </a:t>
            </a:r>
            <a:r>
              <a:rPr lang="en-US" dirty="0" err="1" smtClean="0"/>
              <a:t>daripada</a:t>
            </a:r>
            <a:r>
              <a:rPr lang="en-US" dirty="0" smtClean="0"/>
              <a:t> had </a:t>
            </a:r>
            <a:r>
              <a:rPr lang="en-US" dirty="0" err="1" smtClean="0"/>
              <a:t>peruntukan</a:t>
            </a:r>
            <a:r>
              <a:rPr lang="en-US" dirty="0" smtClean="0"/>
              <a:t> RM1,000.00 </a:t>
            </a:r>
            <a:r>
              <a:rPr lang="en-US" dirty="0" err="1" smtClean="0"/>
              <a:t>penduduk</a:t>
            </a:r>
            <a:r>
              <a:rPr lang="en-US" dirty="0" smtClean="0"/>
              <a:t> </a:t>
            </a:r>
            <a:r>
              <a:rPr lang="en-US" dirty="0" err="1" smtClean="0"/>
              <a:t>hendaklah</a:t>
            </a:r>
            <a:r>
              <a:rPr lang="en-US" dirty="0" smtClean="0"/>
              <a:t> </a:t>
            </a:r>
            <a:r>
              <a:rPr lang="en-US" dirty="0" err="1" smtClean="0"/>
              <a:t>menanggung</a:t>
            </a:r>
            <a:r>
              <a:rPr lang="en-US" dirty="0" smtClean="0"/>
              <a:t> </a:t>
            </a:r>
            <a:r>
              <a:rPr lang="en-US" dirty="0" err="1" smtClean="0"/>
              <a:t>sendiri</a:t>
            </a:r>
            <a:r>
              <a:rPr lang="en-US" dirty="0" smtClean="0"/>
              <a:t> </a:t>
            </a:r>
            <a:r>
              <a:rPr lang="en-US" dirty="0" err="1" smtClean="0"/>
              <a:t>baki</a:t>
            </a:r>
            <a:r>
              <a:rPr lang="en-US" dirty="0" smtClean="0"/>
              <a:t> </a:t>
            </a:r>
            <a:r>
              <a:rPr lang="en-US" dirty="0" err="1" smtClean="0"/>
              <a:t>kos</a:t>
            </a:r>
            <a:r>
              <a:rPr lang="en-US" dirty="0" smtClean="0"/>
              <a:t> yang </a:t>
            </a:r>
            <a:r>
              <a:rPr lang="en-US" dirty="0" err="1" smtClean="0"/>
              <a:t>terlibat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96944" cy="792088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/>
              <a:t>GAMBAR PENYAMBUNGAN PAIP KE RUMAH RAKYAT</a:t>
            </a:r>
            <a:br>
              <a:rPr lang="en-US" sz="2400" dirty="0" smtClean="0"/>
            </a:br>
            <a:r>
              <a:rPr lang="en-US" sz="2000" dirty="0" smtClean="0"/>
              <a:t>DUN PENGKALAN PASIR</a:t>
            </a:r>
            <a:endParaRPr lang="en-MY" sz="20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</a:t>
            </a:fld>
            <a:endParaRPr lang="ms-MY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2287" y="836712"/>
            <a:ext cx="3024336" cy="304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3689" y="958830"/>
            <a:ext cx="2894695" cy="29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01008"/>
            <a:ext cx="2551112" cy="257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591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96944" cy="792088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/>
              <a:t>GAMBAR PENYAMBUNGAN PAIP KE RUMAH </a:t>
            </a:r>
            <a:r>
              <a:rPr lang="en-US" sz="2400" dirty="0"/>
              <a:t>RAKYAT</a:t>
            </a:r>
            <a:br>
              <a:rPr lang="en-US" sz="2400" dirty="0"/>
            </a:br>
            <a:r>
              <a:rPr lang="en-US" sz="2000" dirty="0"/>
              <a:t>DUN </a:t>
            </a:r>
            <a:r>
              <a:rPr lang="en-US" sz="2000" dirty="0" smtClean="0"/>
              <a:t>PASIR TUMBOH</a:t>
            </a:r>
            <a:endParaRPr lang="en-MY" sz="20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</a:t>
            </a:fld>
            <a:endParaRPr lang="ms-MY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3528392" cy="269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3096344" cy="2725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48298"/>
            <a:ext cx="3456384" cy="258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419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32248"/>
            <a:ext cx="7851648" cy="1828800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en-US" b="1" dirty="0" smtClean="0"/>
              <a:t>PROJEK </a:t>
            </a:r>
            <a:r>
              <a:rPr lang="en-US" dirty="0" smtClean="0"/>
              <a:t>BEKALAN AIR ALTERNATIF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19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75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PENGENALAN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700808"/>
            <a:ext cx="8208912" cy="453650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ms-MY" dirty="0">
                <a:solidFill>
                  <a:schemeClr val="tx1"/>
                </a:solidFill>
              </a:rPr>
              <a:t>Kerajaan Negeri Kelantan telah melaksanakan </a:t>
            </a:r>
            <a:r>
              <a:rPr lang="ms-MY" dirty="0" smtClean="0">
                <a:solidFill>
                  <a:schemeClr val="tx1"/>
                </a:solidFill>
              </a:rPr>
              <a:t>projek kecil </a:t>
            </a:r>
            <a:r>
              <a:rPr lang="ms-MY" dirty="0">
                <a:solidFill>
                  <a:schemeClr val="tx1"/>
                </a:solidFill>
              </a:rPr>
              <a:t>bekalan air mulai tahun </a:t>
            </a:r>
            <a:r>
              <a:rPr lang="ms-MY" dirty="0" smtClean="0">
                <a:solidFill>
                  <a:schemeClr val="tx1"/>
                </a:solidFill>
              </a:rPr>
              <a:t>2011 melalui Jabatan Air Negeri Kelantan. </a:t>
            </a:r>
          </a:p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Projek ini bagi membantu </a:t>
            </a:r>
            <a:r>
              <a:rPr lang="ms-MY" dirty="0">
                <a:solidFill>
                  <a:schemeClr val="tx1"/>
                </a:solidFill>
              </a:rPr>
              <a:t>AKSB menambahkan </a:t>
            </a:r>
            <a:r>
              <a:rPr lang="ms-MY" dirty="0" smtClean="0">
                <a:solidFill>
                  <a:schemeClr val="tx1"/>
                </a:solidFill>
              </a:rPr>
              <a:t>rangkaian </a:t>
            </a:r>
            <a:r>
              <a:rPr lang="ms-MY" dirty="0">
                <a:solidFill>
                  <a:schemeClr val="tx1"/>
                </a:solidFill>
              </a:rPr>
              <a:t>paip utama bekalan air dan sambungan paip kepada rumah penduduk. </a:t>
            </a:r>
            <a:endParaRPr lang="ms-MY" dirty="0" smtClean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Sehingga </a:t>
            </a:r>
            <a:r>
              <a:rPr lang="ms-MY" dirty="0">
                <a:solidFill>
                  <a:schemeClr val="tx1"/>
                </a:solidFill>
              </a:rPr>
              <a:t>kini, sepanjang </a:t>
            </a:r>
            <a:r>
              <a:rPr lang="ms-MY" dirty="0" smtClean="0">
                <a:solidFill>
                  <a:schemeClr val="tx1"/>
                </a:solidFill>
              </a:rPr>
              <a:t>277 </a:t>
            </a:r>
            <a:r>
              <a:rPr lang="ms-MY" dirty="0">
                <a:solidFill>
                  <a:schemeClr val="tx1"/>
                </a:solidFill>
              </a:rPr>
              <a:t>km paip </a:t>
            </a:r>
            <a:r>
              <a:rPr lang="ms-MY" dirty="0" smtClean="0">
                <a:solidFill>
                  <a:schemeClr val="tx1"/>
                </a:solidFill>
              </a:rPr>
              <a:t>utama telah </a:t>
            </a:r>
            <a:r>
              <a:rPr lang="ms-MY" dirty="0">
                <a:solidFill>
                  <a:schemeClr val="tx1"/>
                </a:solidFill>
              </a:rPr>
              <a:t>dipasang melalui </a:t>
            </a:r>
            <a:r>
              <a:rPr lang="ms-MY" dirty="0" smtClean="0">
                <a:solidFill>
                  <a:schemeClr val="tx1"/>
                </a:solidFill>
              </a:rPr>
              <a:t>492 </a:t>
            </a:r>
            <a:r>
              <a:rPr lang="ms-MY" dirty="0">
                <a:solidFill>
                  <a:schemeClr val="tx1"/>
                </a:solidFill>
              </a:rPr>
              <a:t>projek di seluruh negeri Kelantan yang </a:t>
            </a:r>
            <a:r>
              <a:rPr lang="ms-MY" dirty="0" smtClean="0">
                <a:solidFill>
                  <a:schemeClr val="tx1"/>
                </a:solidFill>
              </a:rPr>
              <a:t>telah </a:t>
            </a:r>
            <a:r>
              <a:rPr lang="ms-MY" dirty="0">
                <a:solidFill>
                  <a:schemeClr val="tx1"/>
                </a:solidFill>
              </a:rPr>
              <a:t>disambung kepada </a:t>
            </a:r>
            <a:r>
              <a:rPr lang="ms-MY" dirty="0" smtClean="0">
                <a:solidFill>
                  <a:schemeClr val="tx1"/>
                </a:solidFill>
              </a:rPr>
              <a:t>12,904 </a:t>
            </a:r>
            <a:r>
              <a:rPr lang="ms-MY" dirty="0">
                <a:solidFill>
                  <a:schemeClr val="tx1"/>
                </a:solidFill>
              </a:rPr>
              <a:t>buah rumah</a:t>
            </a:r>
            <a:r>
              <a:rPr lang="ms-MY" dirty="0" smtClean="0">
                <a:solidFill>
                  <a:schemeClr val="tx1"/>
                </a:solidFill>
              </a:rPr>
              <a:t>.</a:t>
            </a:r>
            <a:endParaRPr lang="ms-MY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88423" y="6492875"/>
            <a:ext cx="744063" cy="365125"/>
          </a:xfrm>
        </p:spPr>
        <p:txBody>
          <a:bodyPr/>
          <a:lstStyle/>
          <a:p>
            <a:fld id="{21D50509-6C44-4254-87E3-BE485AE901DC}" type="slidenum">
              <a:rPr lang="ms-MY" sz="1400" smtClean="0">
                <a:solidFill>
                  <a:schemeClr val="tx1"/>
                </a:solidFill>
              </a:rPr>
              <a:pPr/>
              <a:t>2</a:t>
            </a:fld>
            <a:endParaRPr lang="ms-MY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err="1"/>
              <a:t>Pengenalan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1772816"/>
            <a:ext cx="8352928" cy="2952328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Projek bekalan air alternatif adalah </a:t>
            </a:r>
            <a:r>
              <a:rPr lang="ms-MY" dirty="0">
                <a:solidFill>
                  <a:schemeClr val="tx1"/>
                </a:solidFill>
              </a:rPr>
              <a:t>inisiatif kerajaan negeri untuk meningkatkan kawasan liputan dan capaian kepada perkhidmatan air </a:t>
            </a:r>
            <a:r>
              <a:rPr lang="ms-MY" dirty="0" smtClean="0">
                <a:solidFill>
                  <a:schemeClr val="tx1"/>
                </a:solidFill>
              </a:rPr>
              <a:t>yang tiada sambungan air </a:t>
            </a:r>
            <a:r>
              <a:rPr lang="ms-MY" dirty="0">
                <a:solidFill>
                  <a:schemeClr val="tx1"/>
                </a:solidFill>
              </a:rPr>
              <a:t>AKSB. </a:t>
            </a:r>
            <a:endParaRPr lang="ms-MY" dirty="0" smtClean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Pojek bekalan air alternarif adalah seperti telaga tiub dan juga air tandak yang mana purata peruntukan adalah sebanyak RM 400,000.00 bergantung kepada permintaan dan juga kawasan terlibat.</a:t>
            </a:r>
          </a:p>
          <a:p>
            <a:pPr marL="45720" indent="0" algn="just">
              <a:buNone/>
            </a:pPr>
            <a:endParaRPr lang="ms-MY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65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21</a:t>
            </a:fld>
            <a:endParaRPr lang="ms-MY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632848" cy="648072"/>
          </a:xfrm>
        </p:spPr>
        <p:txBody>
          <a:bodyPr/>
          <a:lstStyle/>
          <a:p>
            <a:pPr marL="182880" indent="0" algn="ctr">
              <a:buNone/>
            </a:pPr>
            <a:r>
              <a:rPr lang="en-US" sz="2800" dirty="0" smtClean="0"/>
              <a:t>PROJEK BEKALAN AIR ALTERNATIF</a:t>
            </a:r>
            <a:br>
              <a:rPr lang="en-US" sz="2800" dirty="0" smtClean="0"/>
            </a:br>
            <a:r>
              <a:rPr lang="en-US" sz="2000" dirty="0" smtClean="0"/>
              <a:t>BATANG MERBAU, TANAH MERAH</a:t>
            </a:r>
            <a:endParaRPr lang="en-MY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888432" cy="2916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3744416" cy="280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3016"/>
            <a:ext cx="4786995" cy="2695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487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50509-6C44-4254-87E3-BE485AE901DC}" type="slidenum">
              <a:rPr lang="ms-MY" smtClean="0"/>
              <a:pPr/>
              <a:t>22</a:t>
            </a:fld>
            <a:endParaRPr lang="ms-MY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31640" y="256490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latin typeface="Adobe Garamond Pro Bold" pitchFamily="18" charset="0"/>
              </a:rPr>
              <a:t>TERIMA KASIH</a:t>
            </a:r>
            <a:endParaRPr lang="en-MY" dirty="0">
              <a:solidFill>
                <a:schemeClr val="tx1"/>
              </a:solidFill>
              <a:latin typeface="Adobe Garamond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 smtClean="0"/>
              <a:t>JENIS PROJEK</a:t>
            </a:r>
            <a:endParaRPr lang="ms-MY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27584" y="1988840"/>
            <a:ext cx="6840760" cy="4032448"/>
          </a:xfrm>
        </p:spPr>
        <p:txBody>
          <a:bodyPr>
            <a:normAutofit/>
          </a:bodyPr>
          <a:lstStyle/>
          <a:p>
            <a:pPr marL="630238" indent="-584200" algn="just">
              <a:buFont typeface="Wingdings" pitchFamily="2" charset="2"/>
              <a:buChar char="Ø"/>
            </a:pPr>
            <a:r>
              <a:rPr lang="ms-MY" sz="2400" dirty="0" smtClean="0">
                <a:solidFill>
                  <a:schemeClr val="tx1"/>
                </a:solidFill>
              </a:rPr>
              <a:t>Pemasangan </a:t>
            </a:r>
            <a:r>
              <a:rPr lang="ms-MY" sz="2400" dirty="0">
                <a:solidFill>
                  <a:schemeClr val="tx1"/>
                </a:solidFill>
              </a:rPr>
              <a:t>paip agihan ( Retikulasi ) - punca bekalan air AKSB.</a:t>
            </a:r>
          </a:p>
          <a:p>
            <a:pPr algn="just"/>
            <a:endParaRPr lang="ms-MY" sz="2400" dirty="0">
              <a:solidFill>
                <a:schemeClr val="tx1"/>
              </a:solidFill>
            </a:endParaRPr>
          </a:p>
          <a:p>
            <a:pPr marL="719138" indent="-719138" algn="just">
              <a:buFont typeface="Wingdings" pitchFamily="2" charset="2"/>
              <a:buChar char="Ø"/>
            </a:pPr>
            <a:r>
              <a:rPr lang="ms-MY" sz="2400" dirty="0" smtClean="0">
                <a:solidFill>
                  <a:schemeClr val="tx1"/>
                </a:solidFill>
              </a:rPr>
              <a:t>Pemasangan </a:t>
            </a:r>
            <a:r>
              <a:rPr lang="ms-MY" sz="2400" dirty="0">
                <a:solidFill>
                  <a:schemeClr val="tx1"/>
                </a:solidFill>
              </a:rPr>
              <a:t>paip ke rumah penduduk - punca bekalan air AKSB.</a:t>
            </a:r>
          </a:p>
          <a:p>
            <a:pPr marL="45720" indent="0" algn="just">
              <a:buNone/>
            </a:pPr>
            <a:endParaRPr lang="ms-MY" sz="2400" dirty="0">
              <a:solidFill>
                <a:schemeClr val="tx1"/>
              </a:solidFill>
            </a:endParaRPr>
          </a:p>
          <a:p>
            <a:pPr marL="725488" indent="-679450" algn="just">
              <a:buFont typeface="Wingdings" pitchFamily="2" charset="2"/>
              <a:buChar char="Ø"/>
            </a:pPr>
            <a:r>
              <a:rPr lang="ms-MY" sz="2400" dirty="0" smtClean="0">
                <a:solidFill>
                  <a:schemeClr val="tx1"/>
                </a:solidFill>
              </a:rPr>
              <a:t>Bekalan </a:t>
            </a:r>
            <a:r>
              <a:rPr lang="ms-MY" sz="2400" dirty="0">
                <a:solidFill>
                  <a:schemeClr val="tx1"/>
                </a:solidFill>
              </a:rPr>
              <a:t>Air Alternatif - Air </a:t>
            </a:r>
            <a:r>
              <a:rPr lang="ms-MY" sz="2400" dirty="0" smtClean="0">
                <a:solidFill>
                  <a:schemeClr val="tx1"/>
                </a:solidFill>
              </a:rPr>
              <a:t>tandak/ bukit/ </a:t>
            </a:r>
            <a:r>
              <a:rPr lang="ms-MY" sz="2400" dirty="0">
                <a:solidFill>
                  <a:schemeClr val="tx1"/>
                </a:solidFill>
              </a:rPr>
              <a:t>telaga tiub.</a:t>
            </a:r>
          </a:p>
          <a:p>
            <a:endParaRPr lang="ms-MY" b="1" dirty="0"/>
          </a:p>
          <a:p>
            <a:pPr marL="45720" indent="0">
              <a:buNone/>
            </a:pPr>
            <a:endParaRPr lang="ms-MY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2439" y="6478096"/>
            <a:ext cx="600047" cy="379904"/>
          </a:xfrm>
        </p:spPr>
        <p:txBody>
          <a:bodyPr/>
          <a:lstStyle/>
          <a:p>
            <a:fld id="{21D50509-6C44-4254-87E3-BE485AE901DC}" type="slidenum">
              <a:rPr lang="ms-MY" sz="1400" smtClean="0">
                <a:solidFill>
                  <a:schemeClr val="tx1"/>
                </a:solidFill>
              </a:rPr>
              <a:pPr/>
              <a:t>3</a:t>
            </a:fld>
            <a:endParaRPr lang="ms-MY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27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722038"/>
            <a:ext cx="777686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KRITERIA PEMILIHAN LOKASI PROJEK</a:t>
            </a:r>
            <a:endParaRPr lang="ms-MY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3568" y="1988840"/>
            <a:ext cx="7848872" cy="4248472"/>
          </a:xfrm>
        </p:spPr>
        <p:txBody>
          <a:bodyPr>
            <a:normAutofit fontScale="77500" lnSpcReduction="20000"/>
          </a:bodyPr>
          <a:lstStyle/>
          <a:p>
            <a:pPr marL="441325" indent="-395288">
              <a:tabLst>
                <a:tab pos="268288" algn="l"/>
              </a:tabLst>
            </a:pPr>
            <a:r>
              <a:rPr lang="ms-MY" sz="3100" b="1" dirty="0" smtClean="0">
                <a:solidFill>
                  <a:schemeClr val="tx1"/>
                </a:solidFill>
              </a:rPr>
              <a:t>Mempunyai </a:t>
            </a:r>
            <a:r>
              <a:rPr lang="ms-MY" sz="3100" b="1" dirty="0">
                <a:solidFill>
                  <a:schemeClr val="tx1"/>
                </a:solidFill>
              </a:rPr>
              <a:t>paip utama AKSB untuk disambungkan </a:t>
            </a:r>
            <a:r>
              <a:rPr lang="ms-MY" sz="3100" b="1" dirty="0" smtClean="0">
                <a:solidFill>
                  <a:schemeClr val="tx1"/>
                </a:solidFill>
              </a:rPr>
              <a:t>dengan </a:t>
            </a:r>
            <a:r>
              <a:rPr lang="ms-MY" sz="3100" b="1" dirty="0">
                <a:solidFill>
                  <a:schemeClr val="tx1"/>
                </a:solidFill>
              </a:rPr>
              <a:t>paip baru yang dicadangkan.</a:t>
            </a:r>
          </a:p>
          <a:p>
            <a:pPr marL="441325" indent="-395288"/>
            <a:endParaRPr lang="ms-MY" sz="3100" b="1" dirty="0">
              <a:solidFill>
                <a:schemeClr val="tx1"/>
              </a:solidFill>
            </a:endParaRPr>
          </a:p>
          <a:p>
            <a:pPr marL="441325" indent="-395288"/>
            <a:r>
              <a:rPr lang="ms-MY" sz="3100" b="1" dirty="0" smtClean="0">
                <a:solidFill>
                  <a:schemeClr val="tx1"/>
                </a:solidFill>
              </a:rPr>
              <a:t>Mempunyai </a:t>
            </a:r>
            <a:r>
              <a:rPr lang="ms-MY" sz="3100" b="1" dirty="0">
                <a:solidFill>
                  <a:schemeClr val="tx1"/>
                </a:solidFill>
              </a:rPr>
              <a:t>tekanan yang mencukupi di titik sambungan </a:t>
            </a:r>
            <a:r>
              <a:rPr lang="ms-MY" sz="3100" b="1" dirty="0" smtClean="0">
                <a:solidFill>
                  <a:schemeClr val="tx1"/>
                </a:solidFill>
              </a:rPr>
              <a:t>( </a:t>
            </a:r>
            <a:r>
              <a:rPr lang="ms-MY" sz="3100" b="1" dirty="0">
                <a:solidFill>
                  <a:schemeClr val="tx1"/>
                </a:solidFill>
              </a:rPr>
              <a:t>&gt; </a:t>
            </a:r>
            <a:r>
              <a:rPr lang="ms-MY" sz="3100" b="1" dirty="0" smtClean="0">
                <a:solidFill>
                  <a:schemeClr val="tx1"/>
                </a:solidFill>
              </a:rPr>
              <a:t>7.5 mH).</a:t>
            </a:r>
            <a:endParaRPr lang="ms-MY" sz="3100" b="1" dirty="0">
              <a:solidFill>
                <a:schemeClr val="tx1"/>
              </a:solidFill>
            </a:endParaRPr>
          </a:p>
          <a:p>
            <a:pPr marL="441325" indent="-395288"/>
            <a:endParaRPr lang="ms-MY" sz="3100" b="1" dirty="0">
              <a:solidFill>
                <a:schemeClr val="tx1"/>
              </a:solidFill>
            </a:endParaRPr>
          </a:p>
          <a:p>
            <a:pPr marL="441325" indent="-395288"/>
            <a:r>
              <a:rPr lang="ms-MY" sz="3100" b="1" dirty="0" smtClean="0">
                <a:solidFill>
                  <a:schemeClr val="tx1"/>
                </a:solidFill>
              </a:rPr>
              <a:t>Mempunyai </a:t>
            </a:r>
            <a:r>
              <a:rPr lang="ms-MY" sz="3100" b="1" dirty="0">
                <a:solidFill>
                  <a:schemeClr val="tx1"/>
                </a:solidFill>
              </a:rPr>
              <a:t>bilangan rumah dan bangunan yang optimum dengan projek.</a:t>
            </a:r>
          </a:p>
          <a:p>
            <a:pPr marL="441325" indent="-395288"/>
            <a:endParaRPr lang="ms-MY" sz="3100" b="1" dirty="0">
              <a:solidFill>
                <a:schemeClr val="tx1"/>
              </a:solidFill>
            </a:endParaRPr>
          </a:p>
          <a:p>
            <a:pPr marL="441325" indent="-395288"/>
            <a:r>
              <a:rPr lang="ms-MY" sz="3100" b="1" dirty="0" smtClean="0">
                <a:solidFill>
                  <a:schemeClr val="tx1"/>
                </a:solidFill>
              </a:rPr>
              <a:t>Mempunyai </a:t>
            </a:r>
            <a:r>
              <a:rPr lang="ms-MY" sz="3100" b="1" dirty="0">
                <a:solidFill>
                  <a:schemeClr val="tx1"/>
                </a:solidFill>
              </a:rPr>
              <a:t>masalah kualiti atau kuantiti air dengan sumber air semasa.</a:t>
            </a:r>
            <a:endParaRPr lang="ms-MY" sz="31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ms-MY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60432" y="6484916"/>
            <a:ext cx="656290" cy="373084"/>
          </a:xfrm>
        </p:spPr>
        <p:txBody>
          <a:bodyPr/>
          <a:lstStyle/>
          <a:p>
            <a:fld id="{21D50509-6C44-4254-87E3-BE485AE901DC}" type="slidenum">
              <a:rPr lang="ms-MY" sz="1400" smtClean="0">
                <a:solidFill>
                  <a:schemeClr val="tx1"/>
                </a:solidFill>
              </a:rPr>
              <a:pPr/>
              <a:t>4</a:t>
            </a:fld>
            <a:endParaRPr lang="ms-MY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8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SASARAN 2019</a:t>
            </a:r>
            <a:endParaRPr lang="en-MY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57201" y="1855248"/>
            <a:ext cx="4040188" cy="659352"/>
          </a:xfrm>
          <a:prstGeom prst="rect">
            <a:avLst/>
          </a:prstGeom>
        </p:spPr>
        <p:txBody>
          <a:bodyPr anchor="t"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b="1" u="sng" dirty="0" err="1" smtClean="0"/>
              <a:t>Pemasangan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Paip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Agihan</a:t>
            </a:r>
            <a:endParaRPr lang="en-MY" b="1" u="sng" dirty="0"/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4645026" y="1859758"/>
            <a:ext cx="4041775" cy="65484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b="1" u="sng" dirty="0" err="1" smtClean="0"/>
              <a:t>Penyambungan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Paip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Ke</a:t>
            </a:r>
            <a:r>
              <a:rPr lang="en-US" b="1" u="sng" dirty="0" smtClean="0"/>
              <a:t> </a:t>
            </a:r>
            <a:r>
              <a:rPr lang="en-US" b="1" u="sng" dirty="0" err="1"/>
              <a:t>R</a:t>
            </a:r>
            <a:r>
              <a:rPr lang="en-US" b="1" u="sng" dirty="0" err="1" smtClean="0"/>
              <a:t>umah</a:t>
            </a:r>
            <a:r>
              <a:rPr lang="en-US" b="1" u="sng" dirty="0" smtClean="0"/>
              <a:t> Rakyat</a:t>
            </a:r>
            <a:endParaRPr lang="en-MY" b="1" u="sng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57201" y="2852936"/>
            <a:ext cx="4040188" cy="3147345"/>
          </a:xfrm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Panjang</a:t>
            </a:r>
            <a:r>
              <a:rPr lang="en-US" dirty="0" smtClean="0"/>
              <a:t> </a:t>
            </a:r>
            <a:r>
              <a:rPr lang="en-US" dirty="0" err="1" smtClean="0"/>
              <a:t>Paip</a:t>
            </a:r>
            <a:r>
              <a:rPr lang="en-US" dirty="0" smtClean="0"/>
              <a:t> = 33 Kilometer</a:t>
            </a:r>
          </a:p>
          <a:p>
            <a:r>
              <a:rPr lang="en-US" dirty="0" err="1" smtClean="0"/>
              <a:t>Panjang</a:t>
            </a:r>
            <a:r>
              <a:rPr lang="en-US" dirty="0" smtClean="0"/>
              <a:t> </a:t>
            </a:r>
            <a:r>
              <a:rPr lang="en-US" dirty="0" err="1" smtClean="0"/>
              <a:t>Paip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DUN : 500 meter</a:t>
            </a:r>
          </a:p>
          <a:p>
            <a:r>
              <a:rPr lang="en-MY" dirty="0" err="1" smtClean="0"/>
              <a:t>Manfaat</a:t>
            </a:r>
            <a:r>
              <a:rPr lang="en-MY" dirty="0" smtClean="0"/>
              <a:t> </a:t>
            </a:r>
            <a:r>
              <a:rPr lang="en-MY" dirty="0" err="1" smtClean="0"/>
              <a:t>kepada</a:t>
            </a:r>
            <a:r>
              <a:rPr lang="en-MY" dirty="0" smtClean="0"/>
              <a:t> </a:t>
            </a:r>
            <a:r>
              <a:rPr lang="en-MY" dirty="0" err="1" smtClean="0"/>
              <a:t>lebih</a:t>
            </a:r>
            <a:r>
              <a:rPr lang="en-MY" dirty="0" smtClean="0"/>
              <a:t> </a:t>
            </a:r>
            <a:r>
              <a:rPr lang="en-MY" dirty="0" err="1" smtClean="0"/>
              <a:t>kurang</a:t>
            </a:r>
            <a:r>
              <a:rPr lang="en-MY" dirty="0" smtClean="0"/>
              <a:t> 45 DUN </a:t>
            </a:r>
            <a:r>
              <a:rPr lang="en-MY" dirty="0" err="1" smtClean="0"/>
              <a:t>penerima</a:t>
            </a:r>
            <a:r>
              <a:rPr lang="en-MY" dirty="0" smtClean="0"/>
              <a:t> air </a:t>
            </a:r>
            <a:r>
              <a:rPr lang="en-MY" dirty="0" err="1" smtClean="0"/>
              <a:t>bersih</a:t>
            </a:r>
            <a:r>
              <a:rPr lang="en-MY" dirty="0" smtClean="0"/>
              <a:t> </a:t>
            </a:r>
            <a:endParaRPr lang="en-MY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644008" y="2852937"/>
            <a:ext cx="4041775" cy="307533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Bilangan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: 900 </a:t>
            </a:r>
            <a:r>
              <a:rPr lang="en-US" dirty="0" err="1" smtClean="0"/>
              <a:t>Buah</a:t>
            </a:r>
            <a:endParaRPr lang="en-US" dirty="0" smtClean="0"/>
          </a:p>
          <a:p>
            <a:r>
              <a:rPr lang="en-US" dirty="0" err="1" smtClean="0"/>
              <a:t>Bilangan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DUN:</a:t>
            </a:r>
          </a:p>
          <a:p>
            <a:pPr marL="0" indent="0">
              <a:buNone/>
              <a:tabLst>
                <a:tab pos="268288" algn="l"/>
              </a:tabLst>
            </a:pPr>
            <a:r>
              <a:rPr lang="en-US" dirty="0" smtClean="0"/>
              <a:t>	20 </a:t>
            </a:r>
            <a:r>
              <a:rPr lang="en-US" dirty="0" err="1" smtClean="0"/>
              <a:t>Buah</a:t>
            </a:r>
            <a:r>
              <a:rPr lang="en-US" dirty="0" smtClean="0"/>
              <a:t> (Minima)</a:t>
            </a:r>
          </a:p>
          <a:p>
            <a:pPr>
              <a:tabLst>
                <a:tab pos="268288" algn="l"/>
              </a:tabLst>
            </a:pPr>
            <a:r>
              <a:rPr lang="en-US" dirty="0" err="1" smtClean="0"/>
              <a:t>Peruntukan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DUN: RM20,000.00 </a:t>
            </a:r>
          </a:p>
          <a:p>
            <a:pPr>
              <a:tabLst>
                <a:tab pos="268288" algn="l"/>
              </a:tabLst>
            </a:pPr>
            <a:r>
              <a:rPr lang="en-US" dirty="0" smtClean="0"/>
              <a:t>Kos 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: RM1000.00 (</a:t>
            </a:r>
            <a:r>
              <a:rPr lang="en-US" dirty="0" err="1" smtClean="0"/>
              <a:t>Maksima</a:t>
            </a:r>
            <a:r>
              <a:rPr lang="en-US" dirty="0" smtClean="0"/>
              <a:t>)</a:t>
            </a:r>
          </a:p>
          <a:p>
            <a:r>
              <a:rPr lang="en-MY" dirty="0" err="1" smtClean="0"/>
              <a:t>Manfaat</a:t>
            </a:r>
            <a:r>
              <a:rPr lang="en-MY" dirty="0" smtClean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lebih</a:t>
            </a:r>
            <a:r>
              <a:rPr lang="en-MY" dirty="0"/>
              <a:t> </a:t>
            </a:r>
            <a:r>
              <a:rPr lang="en-MY" dirty="0" err="1"/>
              <a:t>kurang</a:t>
            </a:r>
            <a:r>
              <a:rPr lang="en-MY" dirty="0"/>
              <a:t> </a:t>
            </a:r>
            <a:r>
              <a:rPr lang="en-MY" dirty="0" smtClean="0"/>
              <a:t>20 </a:t>
            </a:r>
            <a:r>
              <a:rPr lang="en-MY" dirty="0" err="1"/>
              <a:t>penerima</a:t>
            </a:r>
            <a:r>
              <a:rPr lang="en-MY" dirty="0"/>
              <a:t> air </a:t>
            </a:r>
            <a:r>
              <a:rPr lang="en-MY" dirty="0" err="1" smtClean="0"/>
              <a:t>bersih</a:t>
            </a:r>
            <a:r>
              <a:rPr lang="en-MY" dirty="0" smtClean="0"/>
              <a:t> </a:t>
            </a:r>
            <a:r>
              <a:rPr lang="en-MY" dirty="0" err="1" smtClean="0"/>
              <a:t>setiap</a:t>
            </a:r>
            <a:r>
              <a:rPr lang="en-MY" dirty="0" smtClean="0"/>
              <a:t> DUN</a:t>
            </a:r>
            <a:endParaRPr lang="en-MY" dirty="0"/>
          </a:p>
          <a:p>
            <a:endParaRPr lang="en-MY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24800" y="6356351"/>
            <a:ext cx="762000" cy="365125"/>
          </a:xfrm>
        </p:spPr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78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32248"/>
            <a:ext cx="7851648" cy="1828800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en-US" b="1" dirty="0" smtClean="0"/>
              <a:t>PROJEK PEMASANGAN PAIP AGIHAN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6410-E0AF-425D-B8AC-6870B3CB7BF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82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 smtClean="0"/>
              <a:t>OBJEKTIF PROJEK PEMASANGAN PAIP AGIHAN</a:t>
            </a:r>
            <a:endParaRPr lang="ms-MY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1844824"/>
            <a:ext cx="8352928" cy="4392488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Projek </a:t>
            </a:r>
            <a:r>
              <a:rPr lang="ms-MY" dirty="0">
                <a:solidFill>
                  <a:schemeClr val="tx1"/>
                </a:solidFill>
              </a:rPr>
              <a:t>pemasangan paip agihan air (retikulasi) ini adalah inisiatif kerajaan negeri untuk meningkatkan kawasan liputan dan capaian kepada perkhidmatan air bersih AKSB. </a:t>
            </a:r>
            <a:endParaRPr lang="ms-MY" dirty="0" smtClean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Tahun 2011 </a:t>
            </a:r>
            <a:r>
              <a:rPr lang="ms-MY" dirty="0">
                <a:solidFill>
                  <a:schemeClr val="tx1"/>
                </a:solidFill>
              </a:rPr>
              <a:t>ialah tahun pertama kerajaan negeri memberi peruntukan khusus untuk tujuan ini. Sebelum ini kerajaan negeri hanya menyediakan peruntukan untuk sambungan paip air </a:t>
            </a:r>
            <a:r>
              <a:rPr lang="ms-MY" dirty="0" smtClean="0">
                <a:solidFill>
                  <a:schemeClr val="tx1"/>
                </a:solidFill>
              </a:rPr>
              <a:t>ke rumah </a:t>
            </a:r>
            <a:r>
              <a:rPr lang="ms-MY" dirty="0">
                <a:solidFill>
                  <a:schemeClr val="tx1"/>
                </a:solidFill>
              </a:rPr>
              <a:t>- rumah penduduk </a:t>
            </a:r>
            <a:r>
              <a:rPr lang="ms-MY" dirty="0" smtClean="0">
                <a:solidFill>
                  <a:schemeClr val="tx1"/>
                </a:solidFill>
              </a:rPr>
              <a:t>miskin. </a:t>
            </a:r>
          </a:p>
          <a:p>
            <a:pPr marL="45720" indent="0" algn="just">
              <a:buNone/>
            </a:pPr>
            <a:r>
              <a:rPr lang="ms-MY" dirty="0" smtClean="0">
                <a:solidFill>
                  <a:schemeClr val="tx1"/>
                </a:solidFill>
              </a:rPr>
              <a:t>Dengan </a:t>
            </a:r>
            <a:r>
              <a:rPr lang="ms-MY" dirty="0">
                <a:solidFill>
                  <a:schemeClr val="tx1"/>
                </a:solidFill>
              </a:rPr>
              <a:t>adanya peruntukan sebanyak </a:t>
            </a:r>
            <a:r>
              <a:rPr lang="ms-MY" dirty="0" smtClean="0">
                <a:solidFill>
                  <a:schemeClr val="tx1"/>
                </a:solidFill>
              </a:rPr>
              <a:t>RM 3,100,000.00 </a:t>
            </a:r>
            <a:r>
              <a:rPr lang="ms-MY" dirty="0">
                <a:solidFill>
                  <a:schemeClr val="tx1"/>
                </a:solidFill>
              </a:rPr>
              <a:t>ini jabatan </a:t>
            </a:r>
            <a:r>
              <a:rPr lang="ms-MY" dirty="0" smtClean="0">
                <a:solidFill>
                  <a:schemeClr val="tx1"/>
                </a:solidFill>
              </a:rPr>
              <a:t>menganggarkan </a:t>
            </a:r>
            <a:r>
              <a:rPr lang="ms-MY" dirty="0">
                <a:solidFill>
                  <a:schemeClr val="tx1"/>
                </a:solidFill>
              </a:rPr>
              <a:t>boleh memasang lebih kurang </a:t>
            </a:r>
            <a:r>
              <a:rPr lang="ms-MY" dirty="0" smtClean="0">
                <a:solidFill>
                  <a:schemeClr val="tx1"/>
                </a:solidFill>
              </a:rPr>
              <a:t>33 </a:t>
            </a:r>
            <a:r>
              <a:rPr lang="ms-MY" dirty="0">
                <a:solidFill>
                  <a:schemeClr val="tx1"/>
                </a:solidFill>
              </a:rPr>
              <a:t>kilometer paip agihan yang bersaiz </a:t>
            </a:r>
            <a:r>
              <a:rPr lang="ms-MY" dirty="0" smtClean="0">
                <a:solidFill>
                  <a:schemeClr val="tx1"/>
                </a:solidFill>
              </a:rPr>
              <a:t>160mm dan 110mm </a:t>
            </a:r>
            <a:r>
              <a:rPr lang="ms-MY" dirty="0">
                <a:solidFill>
                  <a:schemeClr val="tx1"/>
                </a:solidFill>
              </a:rPr>
              <a:t>garis pusat di semua 45 kawasan </a:t>
            </a:r>
            <a:r>
              <a:rPr lang="ms-MY" dirty="0" smtClean="0">
                <a:solidFill>
                  <a:schemeClr val="tx1"/>
                </a:solidFill>
              </a:rPr>
              <a:t>Dewan </a:t>
            </a:r>
            <a:r>
              <a:rPr lang="ms-MY" dirty="0">
                <a:solidFill>
                  <a:schemeClr val="tx1"/>
                </a:solidFill>
              </a:rPr>
              <a:t>U</a:t>
            </a:r>
            <a:r>
              <a:rPr lang="ms-MY" dirty="0" smtClean="0">
                <a:solidFill>
                  <a:schemeClr val="tx1"/>
                </a:solidFill>
              </a:rPr>
              <a:t>ndangan Negeri Kelantan.</a:t>
            </a:r>
            <a:endParaRPr lang="ms-MY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60432" y="6492875"/>
            <a:ext cx="683568" cy="365125"/>
          </a:xfrm>
        </p:spPr>
        <p:txBody>
          <a:bodyPr/>
          <a:lstStyle/>
          <a:p>
            <a:fld id="{21D50509-6C44-4254-87E3-BE485AE901DC}" type="slidenum">
              <a:rPr lang="ms-MY" sz="1400" smtClean="0">
                <a:solidFill>
                  <a:schemeClr val="tx1"/>
                </a:solidFill>
              </a:rPr>
              <a:pPr/>
              <a:t>7</a:t>
            </a:fld>
            <a:endParaRPr lang="ms-MY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57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29552" cy="187220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STATISTIK PENCAPAIAN PROJEK PEMASANGAN PAIP AGIHAN TAHUN 2011 HINGGA 2018</a:t>
            </a:r>
            <a:endParaRPr lang="ms-MY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28384" y="6453337"/>
            <a:ext cx="1115616" cy="404664"/>
          </a:xfrm>
        </p:spPr>
        <p:txBody>
          <a:bodyPr/>
          <a:lstStyle/>
          <a:p>
            <a:fld id="{21D50509-6C44-4254-87E3-BE485AE901DC}" type="slidenum">
              <a:rPr lang="ms-MY" smtClean="0"/>
              <a:pPr/>
              <a:t>8</a:t>
            </a:fld>
            <a:endParaRPr lang="ms-MY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8492703"/>
              </p:ext>
            </p:extLst>
          </p:nvPr>
        </p:nvGraphicFramePr>
        <p:xfrm>
          <a:off x="611560" y="2270472"/>
          <a:ext cx="7717015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935"/>
                <a:gridCol w="1469907"/>
                <a:gridCol w="1690394"/>
                <a:gridCol w="2013774"/>
                <a:gridCol w="151400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Tahun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Bil</a:t>
                      </a:r>
                      <a:r>
                        <a:rPr lang="en-US" dirty="0" smtClean="0"/>
                        <a:t>.</a:t>
                      </a:r>
                      <a:r>
                        <a:rPr lang="en-US" baseline="0" dirty="0" smtClean="0"/>
                        <a:t> Projek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Panjang</a:t>
                      </a:r>
                      <a:r>
                        <a:rPr lang="en-US" dirty="0" smtClean="0"/>
                        <a:t> (meter)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Kos (RM)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Rumah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45,850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4,000,000.00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2,007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51,327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4,106,805.85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2,975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32,670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2,737,265.34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1,279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46,931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3,850,260.02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1,444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32,913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3,154,151.25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973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36,181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2,965,619.07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1340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32,892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2,689,462.89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1,286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u="none" strike="noStrike" dirty="0" smtClean="0">
                          <a:effectLst/>
                        </a:rPr>
                        <a:t>58</a:t>
                      </a:r>
                      <a:endParaRPr lang="en-MY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u="none" strike="noStrike" dirty="0" smtClean="0">
                          <a:effectLst/>
                        </a:rPr>
                        <a:t>31,226</a:t>
                      </a:r>
                      <a:endParaRPr lang="en-MY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u="none" strike="noStrike" dirty="0" smtClean="0">
                          <a:effectLst/>
                        </a:rPr>
                        <a:t>2,828,958.95</a:t>
                      </a:r>
                      <a:endParaRPr lang="en-MY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u="none" strike="noStrike" dirty="0" smtClean="0">
                          <a:effectLst/>
                        </a:rPr>
                        <a:t>1,600</a:t>
                      </a:r>
                      <a:endParaRPr lang="en-MY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n-lt"/>
                        </a:rPr>
                        <a:t>JUMLAH</a:t>
                      </a:r>
                      <a:endParaRPr lang="en-US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277,077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26,332,523.37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12,904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248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PARLIMEN KETEREH</a:t>
            </a:r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315200" y="6478096"/>
            <a:ext cx="1828800" cy="365125"/>
          </a:xfrm>
        </p:spPr>
        <p:txBody>
          <a:bodyPr/>
          <a:lstStyle/>
          <a:p>
            <a:fld id="{21D50509-6C44-4254-87E3-BE485AE901DC}" type="slidenum">
              <a:rPr lang="ms-MY" smtClean="0"/>
              <a:pPr/>
              <a:t>9</a:t>
            </a:fld>
            <a:endParaRPr lang="ms-MY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056121" cy="3042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4320480" cy="303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4552" y="4149080"/>
            <a:ext cx="3515600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551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3031</TotalTime>
  <Words>732</Words>
  <Application>Microsoft Office PowerPoint</Application>
  <PresentationFormat>On-screen Show (4:3)</PresentationFormat>
  <Paragraphs>174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Slipstream</vt:lpstr>
      <vt:lpstr>TAKLIMAT PROJEK BEKALAN AIR NEGERI KELANTAN 2019</vt:lpstr>
      <vt:lpstr>PENGENALAN</vt:lpstr>
      <vt:lpstr>JENIS PROJEK</vt:lpstr>
      <vt:lpstr>KRITERIA PEMILIHAN LOKASI PROJEK</vt:lpstr>
      <vt:lpstr>SASARAN 2019</vt:lpstr>
      <vt:lpstr>PROJEK PEMASANGAN PAIP AGIHAN</vt:lpstr>
      <vt:lpstr>OBJEKTIF PROJEK PEMASANGAN PAIP AGIHAN</vt:lpstr>
      <vt:lpstr>STATISTIK PENCAPAIAN PROJEK PEMASANGAN PAIP AGIHAN TAHUN 2011 HINGGA 2018</vt:lpstr>
      <vt:lpstr>PARLIMEN KETEREH</vt:lpstr>
      <vt:lpstr>PARLIMEN JELI</vt:lpstr>
      <vt:lpstr>PARLIMEN PASIR MAS</vt:lpstr>
      <vt:lpstr>PROJEK PENYAMBUNGAN PAIP AIR KE RUMAH RAKYAT</vt:lpstr>
      <vt:lpstr>Pengenalan </vt:lpstr>
      <vt:lpstr>Kaedah Perlaksanaan</vt:lpstr>
      <vt:lpstr>Slide 15</vt:lpstr>
      <vt:lpstr>Bayaran oleh Penduduk</vt:lpstr>
      <vt:lpstr>GAMBAR PENYAMBUNGAN PAIP KE RUMAH RAKYAT DUN PENGKALAN PASIR</vt:lpstr>
      <vt:lpstr>GAMBAR PENYAMBUNGAN PAIP KE RUMAH RAKYAT DUN PASIR TUMBOH</vt:lpstr>
      <vt:lpstr>PROJEK BEKALAN AIR ALTERNATIF</vt:lpstr>
      <vt:lpstr>Pengenalan </vt:lpstr>
      <vt:lpstr>PROJEK BEKALAN AIR ALTERNATIF BATANG MERBAU, TANAH MERAH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TAKLIMAT PROJEK BEKALAN AIR NEGERI KELANTAN 2016 KEPADA YB ADUN</dc:title>
  <dc:creator>user</dc:creator>
  <cp:lastModifiedBy>hp</cp:lastModifiedBy>
  <cp:revision>119</cp:revision>
  <cp:lastPrinted>2019-06-11T01:19:25Z</cp:lastPrinted>
  <dcterms:created xsi:type="dcterms:W3CDTF">2016-01-24T02:38:52Z</dcterms:created>
  <dcterms:modified xsi:type="dcterms:W3CDTF">2019-06-13T06:27:33Z</dcterms:modified>
</cp:coreProperties>
</file>